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9"/>
  </p:notesMasterIdLst>
  <p:handoutMasterIdLst>
    <p:handoutMasterId r:id="rId20"/>
  </p:handoutMasterIdLst>
  <p:sldIdLst>
    <p:sldId id="1006" r:id="rId2"/>
    <p:sldId id="1015" r:id="rId3"/>
    <p:sldId id="1024" r:id="rId4"/>
    <p:sldId id="1021" r:id="rId5"/>
    <p:sldId id="1022" r:id="rId6"/>
    <p:sldId id="989" r:id="rId7"/>
    <p:sldId id="881" r:id="rId8"/>
    <p:sldId id="1010" r:id="rId9"/>
    <p:sldId id="1012" r:id="rId10"/>
    <p:sldId id="1014" r:id="rId11"/>
    <p:sldId id="1017" r:id="rId12"/>
    <p:sldId id="1019" r:id="rId13"/>
    <p:sldId id="1030" r:id="rId14"/>
    <p:sldId id="1028" r:id="rId15"/>
    <p:sldId id="1027" r:id="rId16"/>
    <p:sldId id="997" r:id="rId17"/>
    <p:sldId id="1032" r:id="rId18"/>
  </p:sldIdLst>
  <p:sldSz cx="9144000" cy="6858000" type="screen4x3"/>
  <p:notesSz cx="7315200" cy="9601200"/>
  <p:defaultTextStyle>
    <a:defPPr>
      <a:defRPr lang="en-US"/>
    </a:defPPr>
    <a:lvl1pPr algn="ctr" rtl="0" fontAlgn="base">
      <a:lnSpc>
        <a:spcPct val="60000"/>
      </a:lnSpc>
      <a:spcBef>
        <a:spcPct val="30000"/>
      </a:spcBef>
      <a:spcAft>
        <a:spcPct val="0"/>
      </a:spcAft>
      <a:buSzPct val="110000"/>
      <a:defRPr sz="28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lnSpc>
        <a:spcPct val="60000"/>
      </a:lnSpc>
      <a:spcBef>
        <a:spcPct val="30000"/>
      </a:spcBef>
      <a:spcAft>
        <a:spcPct val="0"/>
      </a:spcAft>
      <a:buSzPct val="110000"/>
      <a:defRPr sz="28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lnSpc>
        <a:spcPct val="60000"/>
      </a:lnSpc>
      <a:spcBef>
        <a:spcPct val="30000"/>
      </a:spcBef>
      <a:spcAft>
        <a:spcPct val="0"/>
      </a:spcAft>
      <a:buSzPct val="110000"/>
      <a:defRPr sz="28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lnSpc>
        <a:spcPct val="60000"/>
      </a:lnSpc>
      <a:spcBef>
        <a:spcPct val="30000"/>
      </a:spcBef>
      <a:spcAft>
        <a:spcPct val="0"/>
      </a:spcAft>
      <a:buSzPct val="110000"/>
      <a:defRPr sz="28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lnSpc>
        <a:spcPct val="60000"/>
      </a:lnSpc>
      <a:spcBef>
        <a:spcPct val="30000"/>
      </a:spcBef>
      <a:spcAft>
        <a:spcPct val="0"/>
      </a:spcAft>
      <a:buSzPct val="110000"/>
      <a:defRPr sz="28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  <a:srgbClr val="A365D1"/>
    <a:srgbClr val="8A3CC4"/>
    <a:srgbClr val="000000"/>
    <a:srgbClr val="00FFFF"/>
    <a:srgbClr val="FCF004"/>
    <a:srgbClr val="66FF33"/>
    <a:srgbClr val="000048"/>
    <a:srgbClr val="A3FD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>
    <p:restoredLeft sz="20121" autoAdjust="0"/>
    <p:restoredTop sz="90870" autoAdjust="0"/>
  </p:normalViewPr>
  <p:slideViewPr>
    <p:cSldViewPr>
      <p:cViewPr>
        <p:scale>
          <a:sx n="70" d="100"/>
          <a:sy n="70" d="100"/>
        </p:scale>
        <p:origin x="-763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11" d="100"/>
        <a:sy n="111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>
        <p:scale>
          <a:sx n="75" d="100"/>
          <a:sy n="75" d="100"/>
        </p:scale>
        <p:origin x="-3312" y="-294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92" tIns="48496" rIns="96992" bIns="48496" numCol="1" anchor="t" anchorCtr="0" compatLnSpc="1">
            <a:prstTxWarp prst="textNoShape">
              <a:avLst/>
            </a:prstTxWarp>
          </a:bodyPr>
          <a:lstStyle>
            <a:lvl1pPr algn="l" defTabSz="963613">
              <a:lnSpc>
                <a:spcPct val="100000"/>
              </a:lnSpc>
              <a:spcBef>
                <a:spcPct val="0"/>
              </a:spcBef>
              <a:buSzTx/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92" tIns="48496" rIns="96992" bIns="48496" numCol="1" anchor="t" anchorCtr="0" compatLnSpc="1">
            <a:prstTxWarp prst="textNoShape">
              <a:avLst/>
            </a:prstTxWarp>
          </a:bodyPr>
          <a:lstStyle>
            <a:lvl1pPr algn="r" defTabSz="963613">
              <a:lnSpc>
                <a:spcPct val="100000"/>
              </a:lnSpc>
              <a:spcBef>
                <a:spcPct val="0"/>
              </a:spcBef>
              <a:buSzTx/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92" tIns="48496" rIns="96992" bIns="48496" numCol="1" anchor="b" anchorCtr="0" compatLnSpc="1">
            <a:prstTxWarp prst="textNoShape">
              <a:avLst/>
            </a:prstTxWarp>
          </a:bodyPr>
          <a:lstStyle>
            <a:lvl1pPr algn="l" defTabSz="963613">
              <a:lnSpc>
                <a:spcPct val="100000"/>
              </a:lnSpc>
              <a:spcBef>
                <a:spcPct val="0"/>
              </a:spcBef>
              <a:buSzTx/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92" tIns="48496" rIns="96992" bIns="48496" numCol="1" anchor="b" anchorCtr="0" compatLnSpc="1">
            <a:prstTxWarp prst="textNoShape">
              <a:avLst/>
            </a:prstTxWarp>
          </a:bodyPr>
          <a:lstStyle>
            <a:lvl1pPr algn="r" defTabSz="963613">
              <a:lnSpc>
                <a:spcPct val="100000"/>
              </a:lnSpc>
              <a:spcBef>
                <a:spcPct val="0"/>
              </a:spcBef>
              <a:buSzTx/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2B081099-E236-4194-B078-549A2EA6E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67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92" tIns="48496" rIns="96992" bIns="48496" numCol="1" anchor="t" anchorCtr="0" compatLnSpc="1">
            <a:prstTxWarp prst="textNoShape">
              <a:avLst/>
            </a:prstTxWarp>
          </a:bodyPr>
          <a:lstStyle>
            <a:lvl1pPr algn="l" defTabSz="963613">
              <a:lnSpc>
                <a:spcPct val="100000"/>
              </a:lnSpc>
              <a:spcBef>
                <a:spcPct val="0"/>
              </a:spcBef>
              <a:buSzTx/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92" tIns="48496" rIns="96992" bIns="48496" numCol="1" anchor="t" anchorCtr="0" compatLnSpc="1">
            <a:prstTxWarp prst="textNoShape">
              <a:avLst/>
            </a:prstTxWarp>
          </a:bodyPr>
          <a:lstStyle>
            <a:lvl1pPr algn="r" defTabSz="963613">
              <a:lnSpc>
                <a:spcPct val="100000"/>
              </a:lnSpc>
              <a:spcBef>
                <a:spcPct val="0"/>
              </a:spcBef>
              <a:buSzTx/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2313"/>
            <a:ext cx="4795838" cy="3597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92" tIns="48496" rIns="96992" bIns="484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92" tIns="48496" rIns="96992" bIns="48496" numCol="1" anchor="b" anchorCtr="0" compatLnSpc="1">
            <a:prstTxWarp prst="textNoShape">
              <a:avLst/>
            </a:prstTxWarp>
          </a:bodyPr>
          <a:lstStyle>
            <a:lvl1pPr algn="l" defTabSz="963613">
              <a:lnSpc>
                <a:spcPct val="100000"/>
              </a:lnSpc>
              <a:spcBef>
                <a:spcPct val="0"/>
              </a:spcBef>
              <a:buSzTx/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92" tIns="48496" rIns="96992" bIns="48496" numCol="1" anchor="b" anchorCtr="0" compatLnSpc="1">
            <a:prstTxWarp prst="textNoShape">
              <a:avLst/>
            </a:prstTxWarp>
          </a:bodyPr>
          <a:lstStyle>
            <a:lvl1pPr algn="r" defTabSz="963613">
              <a:lnSpc>
                <a:spcPct val="100000"/>
              </a:lnSpc>
              <a:spcBef>
                <a:spcPct val="0"/>
              </a:spcBef>
              <a:buSzTx/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555D6FE8-6B29-4289-9167-009D3ED8C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8796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4144964" y="9120189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992" tIns="48496" rIns="96992" bIns="48496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SzTx/>
            </a:pPr>
            <a:fld id="{E31FDB33-AB31-49BF-8B15-E8A3950C9A6F}" type="slidenum">
              <a:rPr lang="en-US" sz="1300" b="0">
                <a:latin typeface="Times New Roman" pitchFamily="18" charset="0"/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SzTx/>
              </a:pPr>
              <a:t>1</a:t>
            </a:fld>
            <a:endParaRPr lang="en-US" sz="1300" b="0">
              <a:latin typeface="Times New Roman" pitchFamily="18" charset="0"/>
            </a:endParaRPr>
          </a:p>
        </p:txBody>
      </p:sp>
      <p:sp>
        <p:nvSpPr>
          <p:cNvPr id="5017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5018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31839" y="4560889"/>
            <a:ext cx="5851525" cy="4319587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</a:rPr>
              <a:t>Woody mentioned EOS for Biodiversity…GEO BON would be a major component of that, maybe the </a:t>
            </a:r>
            <a:r>
              <a:rPr lang="en-US" smtClean="0">
                <a:latin typeface="Times New Roman" pitchFamily="18" charset="0"/>
              </a:rPr>
              <a:t>central component.</a:t>
            </a:r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5D6FE8-6B29-4289-9167-009D3ED8CB4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7942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5D6FE8-6B29-4289-9167-009D3ED8CB4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8682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5D6FE8-6B29-4289-9167-009D3ED8CB4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8682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Process for Decadal Survey is probably something similar</a:t>
            </a:r>
            <a:r>
              <a:rPr lang="en-US" baseline="0" dirty="0" smtClean="0"/>
              <a:t> to this…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5D6FE8-6B29-4289-9167-009D3ED8CB4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1471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FFC000"/>
                </a:solidFill>
              </a:rPr>
              <a:t>Decadal Survey process may be somewhat different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5D6FE8-6B29-4289-9167-009D3ED8CB4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2163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Would this group be interested in filling out a survey?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5D6FE8-6B29-4289-9167-009D3ED8CB4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5D6FE8-6B29-4289-9167-009D3ED8CB4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00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4144964" y="9120189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992" tIns="48496" rIns="96992" bIns="48496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SzTx/>
            </a:pPr>
            <a:fld id="{E31FDB33-AB31-49BF-8B15-E8A3950C9A6F}" type="slidenum">
              <a:rPr lang="en-US" sz="1300" b="0">
                <a:latin typeface="Times New Roman" pitchFamily="18" charset="0"/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SzTx/>
              </a:pPr>
              <a:t>3</a:t>
            </a:fld>
            <a:endParaRPr lang="en-US" sz="1300" b="0">
              <a:latin typeface="Times New Roman" pitchFamily="18" charset="0"/>
            </a:endParaRPr>
          </a:p>
        </p:txBody>
      </p:sp>
      <p:sp>
        <p:nvSpPr>
          <p:cNvPr id="5017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5018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31839" y="4560889"/>
            <a:ext cx="5851525" cy="4319587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</a:rPr>
              <a:t>Woody mentioned EOS for Biodiversity…GEO BON would be a major component of that, maybe the </a:t>
            </a:r>
            <a:r>
              <a:rPr lang="en-US" smtClean="0">
                <a:latin typeface="Times New Roman" pitchFamily="18" charset="0"/>
              </a:rPr>
              <a:t>central component.</a:t>
            </a:r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4144964" y="9120189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992" tIns="48496" rIns="96992" bIns="48496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SzTx/>
            </a:pPr>
            <a:fld id="{E31FDB33-AB31-49BF-8B15-E8A3950C9A6F}" type="slidenum">
              <a:rPr lang="en-US" sz="1300" b="0">
                <a:latin typeface="Times New Roman" pitchFamily="18" charset="0"/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SzTx/>
              </a:pPr>
              <a:t>4</a:t>
            </a:fld>
            <a:endParaRPr lang="en-US" sz="1300" b="0">
              <a:latin typeface="Times New Roman" pitchFamily="18" charset="0"/>
            </a:endParaRPr>
          </a:p>
        </p:txBody>
      </p:sp>
      <p:sp>
        <p:nvSpPr>
          <p:cNvPr id="5017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5018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31839" y="4560889"/>
            <a:ext cx="5851525" cy="4319587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</a:rPr>
              <a:t>Woody mentioned EOS for Biodiversity…GEO BON would be a major component of that, maybe the </a:t>
            </a:r>
            <a:r>
              <a:rPr lang="en-US" smtClean="0">
                <a:latin typeface="Times New Roman" pitchFamily="18" charset="0"/>
              </a:rPr>
              <a:t>central component.</a:t>
            </a:r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4144964" y="9120189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992" tIns="48496" rIns="96992" bIns="48496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SzTx/>
            </a:pPr>
            <a:fld id="{E31FDB33-AB31-49BF-8B15-E8A3950C9A6F}" type="slidenum">
              <a:rPr lang="en-US" sz="1300" b="0">
                <a:latin typeface="Times New Roman" pitchFamily="18" charset="0"/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SzTx/>
              </a:pPr>
              <a:t>5</a:t>
            </a:fld>
            <a:endParaRPr lang="en-US" sz="1300" b="0">
              <a:latin typeface="Times New Roman" pitchFamily="18" charset="0"/>
            </a:endParaRPr>
          </a:p>
        </p:txBody>
      </p:sp>
      <p:sp>
        <p:nvSpPr>
          <p:cNvPr id="5017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5018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31839" y="4560889"/>
            <a:ext cx="5851525" cy="4319587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</a:rPr>
              <a:t>Woody mentioned EOS for Biodiversity…GEO BON would be a major component of that, maybe the </a:t>
            </a:r>
            <a:r>
              <a:rPr lang="en-US" smtClean="0">
                <a:latin typeface="Times New Roman" pitchFamily="18" charset="0"/>
              </a:rPr>
              <a:t>central component.</a:t>
            </a:r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992" tIns="48496" rIns="96992" bIns="48496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SzTx/>
            </a:pPr>
            <a:fld id="{70341E99-F6B2-4193-BAE8-54D4D67C0458}" type="slidenum">
              <a:rPr lang="en-US" sz="1300" b="0">
                <a:latin typeface="Times New Roman" pitchFamily="18" charset="0"/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SzTx/>
              </a:pPr>
              <a:t>6</a:t>
            </a:fld>
            <a:endParaRPr lang="en-US" sz="1300" b="0">
              <a:latin typeface="Times New Roman" pitchFamily="18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</a:rPr>
              <a:t>Interoperability…of</a:t>
            </a:r>
            <a:r>
              <a:rPr lang="en-US" baseline="0" dirty="0" smtClean="0">
                <a:latin typeface="Times New Roman" pitchFamily="18" charset="0"/>
              </a:rPr>
              <a:t> biodiversity and relevant environmental systems…to increase accessibility and support generation of new cross-system products</a:t>
            </a:r>
          </a:p>
          <a:p>
            <a:pPr eaLnBrk="1" hangingPunct="1"/>
            <a:r>
              <a:rPr lang="en-US" baseline="0" dirty="0" smtClean="0">
                <a:latin typeface="Times New Roman" pitchFamily="18" charset="0"/>
              </a:rPr>
              <a:t>Coordinate biodiversity and related data</a:t>
            </a:r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4CCEC5-8C0F-4244-A47A-88738A49B56A}" type="slidenum">
              <a:rPr lang="en-US" smtClean="0">
                <a:latin typeface="Times New Roman" pitchFamily="18" charset="0"/>
              </a:rPr>
              <a:pPr/>
              <a:t>7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ECVs such as </a:t>
            </a:r>
            <a:r>
              <a:rPr lang="en-US" sz="1200" dirty="0" smtClean="0">
                <a:effectLst/>
                <a:latin typeface="Cambria"/>
                <a:ea typeface="MS Mincho"/>
                <a:cs typeface="Times New Roman"/>
              </a:rPr>
              <a:t>precipitation, sea surface temperature, and land cover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5D6FE8-6B29-4289-9167-009D3ED8CB4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9810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5D6FE8-6B29-4289-9167-009D3ED8CB4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026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92075" y="628650"/>
            <a:ext cx="8975725" cy="0"/>
          </a:xfrm>
          <a:prstGeom prst="line">
            <a:avLst/>
          </a:prstGeom>
          <a:noFill/>
          <a:ln w="25400">
            <a:solidFill>
              <a:srgbClr val="FFC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defRPr/>
            </a:pPr>
            <a:endParaRPr lang="en-US" sz="1400" b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134225" cy="417512"/>
          </a:xfrm>
        </p:spPr>
        <p:txBody>
          <a:bodyPr/>
          <a:lstStyle>
            <a:lvl1pPr>
              <a:defRPr>
                <a:solidFill>
                  <a:srgbClr val="FFCC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57275"/>
            <a:ext cx="8382000" cy="5367338"/>
          </a:xfrm>
        </p:spPr>
        <p:txBody>
          <a:bodyPr/>
          <a:lstStyle>
            <a:lvl1pPr>
              <a:defRPr>
                <a:solidFill>
                  <a:srgbClr val="FFCC00"/>
                </a:solidFill>
              </a:defRPr>
            </a:lvl1pPr>
            <a:lvl2pPr>
              <a:defRPr>
                <a:solidFill>
                  <a:srgbClr val="FFCC00"/>
                </a:solidFill>
              </a:defRPr>
            </a:lvl2pPr>
            <a:lvl3pPr>
              <a:defRPr>
                <a:solidFill>
                  <a:srgbClr val="FFCC00"/>
                </a:solidFill>
              </a:defRPr>
            </a:lvl3pPr>
            <a:lvl4pPr>
              <a:defRPr>
                <a:solidFill>
                  <a:srgbClr val="FFCC00"/>
                </a:solidFill>
              </a:defRPr>
            </a:lvl4pPr>
            <a:lvl5pPr>
              <a:defRPr>
                <a:solidFill>
                  <a:srgbClr val="FFCC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686800" y="6629401"/>
            <a:ext cx="457200" cy="210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EFCFE4E-BC4A-41F8-B166-73A2A53363BC}" type="slidenum">
              <a:rPr lang="en-US" sz="1200" smtClean="0">
                <a:solidFill>
                  <a:srgbClr val="FFCC00"/>
                </a:solidFill>
              </a:rPr>
              <a:pPr/>
              <a:t>‹#›</a:t>
            </a:fld>
            <a:endParaRPr lang="en-US" sz="1200" dirty="0">
              <a:solidFill>
                <a:srgbClr val="FFCC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p 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92075" y="628650"/>
            <a:ext cx="8975725" cy="0"/>
          </a:xfrm>
          <a:prstGeom prst="line">
            <a:avLst/>
          </a:prstGeom>
          <a:noFill/>
          <a:ln w="25400">
            <a:solidFill>
              <a:srgbClr val="FFC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defRPr/>
            </a:pPr>
            <a:endParaRPr lang="en-US" sz="1400" b="0"/>
          </a:p>
        </p:txBody>
      </p:sp>
      <p:sp>
        <p:nvSpPr>
          <p:cNvPr id="5" name="TextBox 4"/>
          <p:cNvSpPr txBox="1"/>
          <p:nvPr/>
        </p:nvSpPr>
        <p:spPr>
          <a:xfrm>
            <a:off x="8686800" y="6629401"/>
            <a:ext cx="457200" cy="210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EFCFE4E-BC4A-41F8-B166-73A2A53363BC}" type="slidenum">
              <a:rPr lang="en-US" sz="1200" smtClean="0">
                <a:solidFill>
                  <a:srgbClr val="FFCC00"/>
                </a:solidFill>
              </a:rPr>
              <a:pPr/>
              <a:t>‹#›</a:t>
            </a:fld>
            <a:endParaRPr lang="en-US" sz="1200" dirty="0">
              <a:solidFill>
                <a:srgbClr val="FFCC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362200"/>
            <a:ext cx="7134225" cy="55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686800" y="6629401"/>
            <a:ext cx="457200" cy="210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EFCFE4E-BC4A-41F8-B166-73A2A53363BC}" type="slidenum">
              <a:rPr lang="en-US" sz="1200" smtClean="0">
                <a:solidFill>
                  <a:srgbClr val="FFCC00"/>
                </a:solidFill>
              </a:rPr>
              <a:pPr/>
              <a:t>‹#›</a:t>
            </a:fld>
            <a:endParaRPr lang="en-US" sz="1200" dirty="0">
              <a:solidFill>
                <a:srgbClr val="FFCC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86800" y="6629401"/>
            <a:ext cx="457200" cy="210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EFCFE4E-BC4A-41F8-B166-73A2A53363BC}" type="slidenum">
              <a:rPr lang="en-US" sz="1200" smtClean="0">
                <a:solidFill>
                  <a:srgbClr val="FFCC00"/>
                </a:solidFill>
              </a:rPr>
              <a:pPr/>
              <a:t>‹#›</a:t>
            </a:fld>
            <a:endParaRPr lang="en-US" sz="1200" dirty="0">
              <a:solidFill>
                <a:srgbClr val="FFCC00"/>
              </a:solidFill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057275"/>
            <a:ext cx="8099425" cy="536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11113"/>
            <a:ext cx="7134225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002588" y="6705600"/>
            <a:ext cx="1141412" cy="150813"/>
          </a:xfrm>
          <a:prstGeom prst="rect">
            <a:avLst/>
          </a:prstGeom>
          <a:ln>
            <a:solidFill>
              <a:srgbClr val="FFC000"/>
            </a:solidFill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SzTx/>
              <a:defRPr sz="1000">
                <a:solidFill>
                  <a:srgbClr val="FFCC00"/>
                </a:solidFill>
                <a:latin typeface="Univers" pitchFamily="34" charset="-18"/>
              </a:defRPr>
            </a:lvl1pPr>
          </a:lstStyle>
          <a:p>
            <a:pPr>
              <a:defRPr/>
            </a:pPr>
            <a:fld id="{19AA2219-D40F-4636-8B25-1702EF1989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</p:sldLayoutIdLst>
  <p:hf hdr="0" ftr="0" dt="0"/>
  <p:txStyles>
    <p:titleStyle>
      <a:lvl1pPr algn="ctr" defTabSz="871538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FFCC00"/>
          </a:solidFill>
          <a:latin typeface="Arial" charset="0"/>
          <a:ea typeface="+mj-ea"/>
          <a:cs typeface="+mj-cs"/>
        </a:defRPr>
      </a:lvl1pPr>
      <a:lvl2pPr algn="ctr" defTabSz="871538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defTabSz="871538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defTabSz="871538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defTabSz="871538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defTabSz="871538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defTabSz="871538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defTabSz="871538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defTabSz="871538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403225" indent="-403225" algn="l" defTabSz="871538" rtl="0" eaLnBrk="1" fontAlgn="base" hangingPunct="1">
        <a:lnSpc>
          <a:spcPct val="105000"/>
        </a:lnSpc>
        <a:spcBef>
          <a:spcPct val="30000"/>
        </a:spcBef>
        <a:spcAft>
          <a:spcPct val="0"/>
        </a:spcAft>
        <a:buFont typeface="Wingdings" pitchFamily="2" charset="2"/>
        <a:buChar char="q"/>
        <a:defRPr sz="2800" b="1">
          <a:solidFill>
            <a:srgbClr val="FFCC00"/>
          </a:solidFill>
          <a:latin typeface="Arial" charset="0"/>
          <a:ea typeface="+mn-ea"/>
          <a:cs typeface="+mn-cs"/>
        </a:defRPr>
      </a:lvl1pPr>
      <a:lvl2pPr marL="800100" indent="-228600" algn="l" defTabSz="871538" rtl="0" eaLnBrk="1" fontAlgn="base" hangingPunct="1">
        <a:lnSpc>
          <a:spcPct val="105000"/>
        </a:lnSpc>
        <a:spcBef>
          <a:spcPct val="30000"/>
        </a:spcBef>
        <a:spcAft>
          <a:spcPct val="0"/>
        </a:spcAft>
        <a:buSzPct val="110000"/>
        <a:buChar char="•"/>
        <a:defRPr sz="2800" b="1">
          <a:solidFill>
            <a:srgbClr val="FFCC00"/>
          </a:solidFill>
          <a:latin typeface="Arial" charset="0"/>
        </a:defRPr>
      </a:lvl2pPr>
      <a:lvl3pPr marL="1143000" indent="-228600" algn="l" defTabSz="871538" rtl="0" eaLnBrk="1" fontAlgn="base" hangingPunct="1">
        <a:lnSpc>
          <a:spcPct val="105000"/>
        </a:lnSpc>
        <a:spcBef>
          <a:spcPct val="30000"/>
        </a:spcBef>
        <a:spcAft>
          <a:spcPct val="0"/>
        </a:spcAft>
        <a:buSzPct val="75000"/>
        <a:buChar char="•"/>
        <a:defRPr sz="2800" b="1">
          <a:solidFill>
            <a:srgbClr val="FFCC00"/>
          </a:solidFill>
          <a:latin typeface="Arial" charset="0"/>
        </a:defRPr>
      </a:lvl3pPr>
      <a:lvl4pPr marL="1598613" indent="-227013" algn="l" defTabSz="871538" rtl="0" eaLnBrk="1" fontAlgn="base" hangingPunct="1">
        <a:lnSpc>
          <a:spcPct val="105000"/>
        </a:lnSpc>
        <a:spcBef>
          <a:spcPct val="30000"/>
        </a:spcBef>
        <a:spcAft>
          <a:spcPct val="0"/>
        </a:spcAft>
        <a:buChar char="–"/>
        <a:defRPr sz="2800" b="1">
          <a:solidFill>
            <a:srgbClr val="FFCC00"/>
          </a:solidFill>
          <a:latin typeface="Arial" charset="0"/>
        </a:defRPr>
      </a:lvl4pPr>
      <a:lvl5pPr marL="2058988" indent="-230188" algn="l" defTabSz="871538" rtl="0" eaLnBrk="1" fontAlgn="base" hangingPunct="1">
        <a:lnSpc>
          <a:spcPct val="105000"/>
        </a:lnSpc>
        <a:spcBef>
          <a:spcPct val="30000"/>
        </a:spcBef>
        <a:spcAft>
          <a:spcPct val="0"/>
        </a:spcAft>
        <a:buChar char="–"/>
        <a:defRPr sz="2800" b="1">
          <a:solidFill>
            <a:srgbClr val="FFCC00"/>
          </a:solidFill>
          <a:latin typeface="Arial" charset="0"/>
        </a:defRPr>
      </a:lvl5pPr>
      <a:lvl6pPr marL="2516188" indent="-230188" algn="l" defTabSz="871538" rtl="0" eaLnBrk="1" fontAlgn="base" hangingPunct="1">
        <a:lnSpc>
          <a:spcPct val="105000"/>
        </a:lnSpc>
        <a:spcBef>
          <a:spcPct val="3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6pPr>
      <a:lvl7pPr marL="2973388" indent="-230188" algn="l" defTabSz="871538" rtl="0" eaLnBrk="1" fontAlgn="base" hangingPunct="1">
        <a:lnSpc>
          <a:spcPct val="105000"/>
        </a:lnSpc>
        <a:spcBef>
          <a:spcPct val="3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7pPr>
      <a:lvl8pPr marL="3430588" indent="-230188" algn="l" defTabSz="871538" rtl="0" eaLnBrk="1" fontAlgn="base" hangingPunct="1">
        <a:lnSpc>
          <a:spcPct val="105000"/>
        </a:lnSpc>
        <a:spcBef>
          <a:spcPct val="3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8pPr>
      <a:lvl9pPr marL="3887788" indent="-230188" algn="l" defTabSz="871538" rtl="0" eaLnBrk="1" fontAlgn="base" hangingPunct="1">
        <a:lnSpc>
          <a:spcPct val="105000"/>
        </a:lnSpc>
        <a:spcBef>
          <a:spcPct val="3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1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1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1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auguin.org/images/paintings/where-do-we-come-from-what-are-we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035005"/>
            <a:ext cx="8683625" cy="314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1027" descr="NASALogoNoWord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0" y="30163"/>
            <a:ext cx="685800" cy="552450"/>
          </a:xfrm>
          <a:prstGeom prst="rect">
            <a:avLst/>
          </a:prstGeom>
          <a:solidFill>
            <a:srgbClr val="000046"/>
          </a:solidFill>
          <a:ln w="9525">
            <a:noFill/>
            <a:miter lim="800000"/>
            <a:headEnd/>
            <a:tailEnd/>
          </a:ln>
        </p:spPr>
      </p:pic>
      <p:sp>
        <p:nvSpPr>
          <p:cNvPr id="3076" name="Rectangle 1028"/>
          <p:cNvSpPr>
            <a:spLocks noChangeArrowheads="1"/>
          </p:cNvSpPr>
          <p:nvPr/>
        </p:nvSpPr>
        <p:spPr bwMode="auto">
          <a:xfrm>
            <a:off x="6934200" y="6087916"/>
            <a:ext cx="2209800" cy="702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lnSpc>
                <a:spcPct val="110000"/>
              </a:lnSpc>
              <a:spcBef>
                <a:spcPct val="0"/>
              </a:spcBef>
              <a:buSzTx/>
            </a:pPr>
            <a:r>
              <a:rPr lang="en-US" sz="900" b="0" dirty="0">
                <a:solidFill>
                  <a:srgbClr val="FFCC00"/>
                </a:solidFill>
              </a:rPr>
              <a:t>Gary </a:t>
            </a:r>
            <a:r>
              <a:rPr lang="en-US" sz="900" b="0" dirty="0" smtClean="0">
                <a:solidFill>
                  <a:srgbClr val="FFCC00"/>
                </a:solidFill>
              </a:rPr>
              <a:t>GELLER</a:t>
            </a:r>
          </a:p>
          <a:p>
            <a:pPr eaLnBrk="0" hangingPunct="0">
              <a:lnSpc>
                <a:spcPct val="110000"/>
              </a:lnSpc>
              <a:spcBef>
                <a:spcPct val="0"/>
              </a:spcBef>
              <a:buSzTx/>
            </a:pPr>
            <a:r>
              <a:rPr lang="en-US" sz="900" b="0" dirty="0" smtClean="0">
                <a:solidFill>
                  <a:srgbClr val="FFCC00"/>
                </a:solidFill>
              </a:rPr>
              <a:t>NASA Ecological Forecasting Program</a:t>
            </a:r>
            <a:endParaRPr lang="en-US" sz="900" b="0" dirty="0">
              <a:solidFill>
                <a:srgbClr val="FFCC00"/>
              </a:solidFill>
            </a:endParaRPr>
          </a:p>
          <a:p>
            <a:pPr eaLnBrk="0" hangingPunct="0">
              <a:lnSpc>
                <a:spcPct val="110000"/>
              </a:lnSpc>
              <a:spcBef>
                <a:spcPct val="0"/>
              </a:spcBef>
              <a:buSzTx/>
            </a:pPr>
            <a:r>
              <a:rPr lang="en-US" sz="900" b="0" dirty="0" smtClean="0">
                <a:solidFill>
                  <a:srgbClr val="FFCC00"/>
                </a:solidFill>
              </a:rPr>
              <a:t>Jet </a:t>
            </a:r>
            <a:r>
              <a:rPr lang="en-US" sz="900" b="0" dirty="0">
                <a:solidFill>
                  <a:srgbClr val="FFCC00"/>
                </a:solidFill>
              </a:rPr>
              <a:t>Propulsion Laboratory</a:t>
            </a:r>
          </a:p>
          <a:p>
            <a:pPr eaLnBrk="0" hangingPunct="0">
              <a:lnSpc>
                <a:spcPct val="110000"/>
              </a:lnSpc>
              <a:spcBef>
                <a:spcPct val="0"/>
              </a:spcBef>
              <a:buSzTx/>
            </a:pPr>
            <a:r>
              <a:rPr lang="en-US" sz="900" b="0" dirty="0">
                <a:solidFill>
                  <a:srgbClr val="FFCC00"/>
                </a:solidFill>
              </a:rPr>
              <a:t>California Institute of Technology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476625" y="5582573"/>
            <a:ext cx="2209800" cy="911929"/>
            <a:chOff x="3476625" y="5582573"/>
            <a:chExt cx="2209800" cy="911929"/>
          </a:xfrm>
        </p:grpSpPr>
        <p:sp>
          <p:nvSpPr>
            <p:cNvPr id="3077" name="Rectangle 1029"/>
            <p:cNvSpPr>
              <a:spLocks noChangeArrowheads="1"/>
            </p:cNvSpPr>
            <p:nvPr/>
          </p:nvSpPr>
          <p:spPr bwMode="auto">
            <a:xfrm>
              <a:off x="3476625" y="5681330"/>
              <a:ext cx="2209800" cy="813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eaLnBrk="0" hangingPunct="0">
                <a:lnSpc>
                  <a:spcPct val="110000"/>
                </a:lnSpc>
                <a:spcBef>
                  <a:spcPct val="0"/>
                </a:spcBef>
                <a:buSzTx/>
              </a:pPr>
              <a:endParaRPr lang="en-US" sz="1200" dirty="0"/>
            </a:p>
            <a:p>
              <a:pPr>
                <a:lnSpc>
                  <a:spcPct val="110000"/>
                </a:lnSpc>
                <a:buSzTx/>
              </a:pPr>
              <a:r>
                <a:rPr lang="en-US" sz="1200" dirty="0" smtClean="0">
                  <a:solidFill>
                    <a:srgbClr val="FFC000"/>
                  </a:solidFill>
                </a:rPr>
                <a:t>NASA Biodiversity Meeting</a:t>
              </a:r>
            </a:p>
            <a:p>
              <a:pPr>
                <a:lnSpc>
                  <a:spcPct val="110000"/>
                </a:lnSpc>
                <a:buSzTx/>
              </a:pPr>
              <a:r>
                <a:rPr lang="en-US" sz="1200" dirty="0" smtClean="0">
                  <a:solidFill>
                    <a:srgbClr val="FFC000"/>
                  </a:solidFill>
                </a:rPr>
                <a:t>Silver Spring, MD</a:t>
              </a:r>
            </a:p>
          </p:txBody>
        </p:sp>
        <p:sp>
          <p:nvSpPr>
            <p:cNvPr id="3078" name="Rectangle 1030"/>
            <p:cNvSpPr>
              <a:spLocks noChangeArrowheads="1"/>
            </p:cNvSpPr>
            <p:nvPr/>
          </p:nvSpPr>
          <p:spPr bwMode="auto">
            <a:xfrm>
              <a:off x="3819525" y="5582573"/>
              <a:ext cx="1524000" cy="369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eaLnBrk="0" hangingPunct="0">
                <a:lnSpc>
                  <a:spcPct val="150000"/>
                </a:lnSpc>
                <a:spcBef>
                  <a:spcPct val="0"/>
                </a:spcBef>
                <a:buSzTx/>
              </a:pPr>
              <a:r>
                <a:rPr lang="en-US" sz="1200" dirty="0" smtClean="0">
                  <a:solidFill>
                    <a:srgbClr val="FFCC00"/>
                  </a:solidFill>
                </a:rPr>
                <a:t>7-9 May 2014</a:t>
              </a:r>
              <a:endParaRPr lang="en-US" sz="1200" dirty="0">
                <a:solidFill>
                  <a:srgbClr val="FFCC00"/>
                </a:solidFill>
              </a:endParaRPr>
            </a:p>
          </p:txBody>
        </p:sp>
      </p:grpSp>
      <p:sp>
        <p:nvSpPr>
          <p:cNvPr id="3079" name="Rectangle 1031"/>
          <p:cNvSpPr>
            <a:spLocks noChangeArrowheads="1"/>
          </p:cNvSpPr>
          <p:nvPr/>
        </p:nvSpPr>
        <p:spPr bwMode="auto">
          <a:xfrm>
            <a:off x="0" y="208092"/>
            <a:ext cx="2971800" cy="249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lnSpc>
                <a:spcPct val="110000"/>
              </a:lnSpc>
              <a:spcBef>
                <a:spcPct val="0"/>
              </a:spcBef>
              <a:buSzTx/>
            </a:pPr>
            <a:r>
              <a:rPr lang="en-US" sz="1000" b="0" dirty="0">
                <a:solidFill>
                  <a:srgbClr val="FFCC00"/>
                </a:solidFill>
              </a:rPr>
              <a:t>National Aeronautics and Space Administration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-10886" y="6627410"/>
            <a:ext cx="4926029" cy="26225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110000"/>
              </a:lnSpc>
              <a:spcBef>
                <a:spcPct val="0"/>
              </a:spcBef>
              <a:buSzTx/>
              <a:buFont typeface="Wingdings" pitchFamily="2" charset="2"/>
              <a:buNone/>
            </a:pPr>
            <a:r>
              <a:rPr lang="en-US" sz="1000" b="0" dirty="0">
                <a:solidFill>
                  <a:srgbClr val="FFCC00"/>
                </a:solidFill>
              </a:rPr>
              <a:t>(c) </a:t>
            </a:r>
            <a:r>
              <a:rPr lang="en-US" sz="1000" b="0" dirty="0" smtClean="0">
                <a:solidFill>
                  <a:srgbClr val="FFCC00"/>
                </a:solidFill>
              </a:rPr>
              <a:t>2014 </a:t>
            </a:r>
            <a:r>
              <a:rPr lang="en-US" sz="1000" b="0" dirty="0">
                <a:solidFill>
                  <a:srgbClr val="FFCC00"/>
                </a:solidFill>
              </a:rPr>
              <a:t>California Institute of Technology. Government sponsorship acknowledged.</a:t>
            </a:r>
          </a:p>
        </p:txBody>
      </p:sp>
      <p:pic>
        <p:nvPicPr>
          <p:cNvPr id="3081" name="Picture 2" descr="http://l.yimg.com/g/images/spaceball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-12700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4" descr="http://l.yimg.com/g/images/spaceball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-12700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6" descr="http://l.yimg.com/g/images/spaceball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-12700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8" descr="http://l.yimg.com/g/images/spaceball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-12700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76200" y="5105400"/>
            <a:ext cx="2819400" cy="300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defPPr>
              <a:defRPr lang="en-US"/>
            </a:defPPr>
            <a:lvl1pPr eaLnBrk="0" hangingPunct="0">
              <a:lnSpc>
                <a:spcPct val="150000"/>
              </a:lnSpc>
              <a:spcBef>
                <a:spcPct val="0"/>
              </a:spcBef>
              <a:buSzTx/>
              <a:defRPr sz="1200">
                <a:solidFill>
                  <a:srgbClr val="FFCC00"/>
                </a:solidFill>
              </a:defRPr>
            </a:lvl1pPr>
          </a:lstStyle>
          <a:p>
            <a:r>
              <a:rPr lang="en-US" sz="900" b="0" dirty="0" smtClean="0"/>
              <a:t>Paul Gauguin, 1897; Boston Museum of Fine Arts</a:t>
            </a:r>
            <a:endParaRPr lang="en-US" sz="900" b="0" dirty="0"/>
          </a:p>
        </p:txBody>
      </p:sp>
      <p:sp>
        <p:nvSpPr>
          <p:cNvPr id="1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763000" cy="13716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3600" dirty="0" smtClean="0"/>
              <a:t>Essential Biodiversity Variables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000" dirty="0" smtClean="0"/>
              <a:t>GEO BON EBVs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5174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Connection to Decadal </a:t>
            </a:r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</a:t>
            </a:r>
            <a:r>
              <a:rPr lang="en-US" dirty="0"/>
              <a:t>provide guidance to the Observation System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</a:t>
            </a:r>
            <a:r>
              <a:rPr lang="en-US" dirty="0" smtClean="0"/>
              <a:t>iffer in scope</a:t>
            </a:r>
          </a:p>
          <a:p>
            <a:pPr lvl="1"/>
            <a:r>
              <a:rPr lang="en-US" dirty="0" smtClean="0"/>
              <a:t>Decadal Survey: NASA observations</a:t>
            </a:r>
          </a:p>
          <a:p>
            <a:pPr lvl="1"/>
            <a:r>
              <a:rPr lang="en-US" dirty="0" smtClean="0"/>
              <a:t>EBVs: All data sources, organization-neutral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323114" y="5334000"/>
            <a:ext cx="3211286" cy="1371600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403225" indent="-403225" algn="l" defTabSz="871538" rtl="0" eaLnBrk="1" fontAlgn="base" hangingPunct="1">
              <a:lnSpc>
                <a:spcPct val="105000"/>
              </a:lnSpc>
              <a:spcBef>
                <a:spcPct val="30000"/>
              </a:spcBef>
              <a:spcAft>
                <a:spcPct val="0"/>
              </a:spcAft>
              <a:buFont typeface="Wingdings" pitchFamily="2" charset="2"/>
              <a:buChar char="q"/>
              <a:defRPr sz="2800" b="1">
                <a:solidFill>
                  <a:srgbClr val="FFCC00"/>
                </a:solidFill>
                <a:latin typeface="Arial" charset="0"/>
                <a:ea typeface="+mn-ea"/>
                <a:cs typeface="+mn-cs"/>
              </a:defRPr>
            </a:lvl1pPr>
            <a:lvl2pPr marL="800100" indent="-228600" algn="l" defTabSz="871538" rtl="0" eaLnBrk="1" fontAlgn="base" hangingPunct="1">
              <a:lnSpc>
                <a:spcPct val="105000"/>
              </a:lnSpc>
              <a:spcBef>
                <a:spcPct val="30000"/>
              </a:spcBef>
              <a:spcAft>
                <a:spcPct val="0"/>
              </a:spcAft>
              <a:buSzPct val="110000"/>
              <a:buChar char="•"/>
              <a:defRPr sz="2800" b="1">
                <a:solidFill>
                  <a:srgbClr val="FFCC00"/>
                </a:solidFill>
                <a:latin typeface="Arial" charset="0"/>
              </a:defRPr>
            </a:lvl2pPr>
            <a:lvl3pPr marL="1143000" indent="-228600" algn="l" defTabSz="871538" rtl="0" eaLnBrk="1" fontAlgn="base" hangingPunct="1">
              <a:lnSpc>
                <a:spcPct val="105000"/>
              </a:lnSpc>
              <a:spcBef>
                <a:spcPct val="30000"/>
              </a:spcBef>
              <a:spcAft>
                <a:spcPct val="0"/>
              </a:spcAft>
              <a:buSzPct val="75000"/>
              <a:buChar char="•"/>
              <a:defRPr sz="2800" b="1">
                <a:solidFill>
                  <a:srgbClr val="FFCC00"/>
                </a:solidFill>
                <a:latin typeface="Arial" charset="0"/>
              </a:defRPr>
            </a:lvl3pPr>
            <a:lvl4pPr marL="1598613" indent="-227013" algn="l" defTabSz="871538" rtl="0" eaLnBrk="1" fontAlgn="base" hangingPunct="1">
              <a:lnSpc>
                <a:spcPct val="105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rgbClr val="FFCC00"/>
                </a:solidFill>
                <a:latin typeface="Arial" charset="0"/>
              </a:defRPr>
            </a:lvl4pPr>
            <a:lvl5pPr marL="2058988" indent="-230188" algn="l" defTabSz="871538" rtl="0" eaLnBrk="1" fontAlgn="base" hangingPunct="1">
              <a:lnSpc>
                <a:spcPct val="105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rgbClr val="FFCC00"/>
                </a:solidFill>
                <a:latin typeface="Arial" charset="0"/>
              </a:defRPr>
            </a:lvl5pPr>
            <a:lvl6pPr marL="2516188" indent="-230188" algn="l" defTabSz="871538" rtl="0" eaLnBrk="1" fontAlgn="base" hangingPunct="1">
              <a:lnSpc>
                <a:spcPct val="105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6pPr>
            <a:lvl7pPr marL="2973388" indent="-230188" algn="l" defTabSz="871538" rtl="0" eaLnBrk="1" fontAlgn="base" hangingPunct="1">
              <a:lnSpc>
                <a:spcPct val="105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7pPr>
            <a:lvl8pPr marL="3430588" indent="-230188" algn="l" defTabSz="871538" rtl="0" eaLnBrk="1" fontAlgn="base" hangingPunct="1">
              <a:lnSpc>
                <a:spcPct val="105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8pPr>
            <a:lvl9pPr marL="3887788" indent="-230188" algn="l" defTabSz="871538" rtl="0" eaLnBrk="1" fontAlgn="base" hangingPunct="1">
              <a:lnSpc>
                <a:spcPct val="105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buSzTx/>
              <a:buFont typeface="+mj-lt"/>
              <a:buAutoNum type="arabicPeriod"/>
            </a:pPr>
            <a:r>
              <a:rPr lang="en-US" sz="1800" kern="0" dirty="0" smtClean="0">
                <a:solidFill>
                  <a:srgbClr val="FFC000"/>
                </a:solidFill>
              </a:rPr>
              <a:t>How is biodiversity changing?</a:t>
            </a:r>
          </a:p>
          <a:p>
            <a:pPr marL="514350" indent="-514350">
              <a:buSzTx/>
              <a:buFont typeface="+mj-lt"/>
              <a:buAutoNum type="arabicPeriod"/>
            </a:pPr>
            <a:r>
              <a:rPr lang="en-US" sz="1800" kern="0" dirty="0" smtClean="0">
                <a:solidFill>
                  <a:srgbClr val="FFC000"/>
                </a:solidFill>
              </a:rPr>
              <a:t>Why is it changing?</a:t>
            </a:r>
          </a:p>
          <a:p>
            <a:pPr marL="514350" indent="-514350">
              <a:buSzTx/>
              <a:buFont typeface="+mj-lt"/>
              <a:buAutoNum type="arabicPeriod"/>
            </a:pPr>
            <a:r>
              <a:rPr lang="en-US" sz="1800" kern="0" dirty="0" smtClean="0">
                <a:solidFill>
                  <a:srgbClr val="FFC000"/>
                </a:solidFill>
              </a:rPr>
              <a:t>What are the impacts?</a:t>
            </a:r>
          </a:p>
        </p:txBody>
      </p:sp>
    </p:spTree>
    <p:extLst>
      <p:ext uri="{BB962C8B-B14F-4D97-AF65-F5344CB8AC3E}">
        <p14:creationId xmlns:p14="http://schemas.microsoft.com/office/powerpoint/2010/main" val="98323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EBV</a:t>
            </a:r>
            <a:r>
              <a:rPr lang="en-US" smtClean="0"/>
              <a:t> Classes/Themes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406485"/>
              </p:ext>
            </p:extLst>
          </p:nvPr>
        </p:nvGraphicFramePr>
        <p:xfrm>
          <a:off x="304800" y="990600"/>
          <a:ext cx="3348566" cy="4800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48566"/>
              </a:tblGrid>
              <a:tr h="4105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 dirty="0" err="1">
                          <a:solidFill>
                            <a:srgbClr val="FF6600"/>
                          </a:solidFill>
                          <a:effectLst/>
                        </a:rPr>
                        <a:t>EBV</a:t>
                      </a:r>
                      <a:r>
                        <a:rPr lang="en-US" sz="2400" b="1" u="none" strike="noStrike" dirty="0">
                          <a:solidFill>
                            <a:srgbClr val="FF6600"/>
                          </a:solidFill>
                          <a:effectLst/>
                        </a:rPr>
                        <a:t> </a:t>
                      </a:r>
                      <a:r>
                        <a:rPr lang="en-US" sz="2400" b="1" u="none" strike="noStrike" dirty="0" smtClean="0">
                          <a:solidFill>
                            <a:srgbClr val="FF6600"/>
                          </a:solidFill>
                          <a:effectLst/>
                        </a:rPr>
                        <a:t>Class/Theme</a:t>
                      </a:r>
                      <a:endParaRPr lang="en-US" sz="2400" b="1" i="0" u="none" strike="noStrike" dirty="0">
                        <a:solidFill>
                          <a:srgbClr val="FF6600"/>
                        </a:solidFill>
                        <a:effectLst/>
                        <a:latin typeface="Calibri"/>
                      </a:endParaRPr>
                    </a:p>
                  </a:txBody>
                  <a:tcPr marL="6864" marR="6864" marT="6864" marB="0" anchor="ctr">
                    <a:noFill/>
                  </a:tcPr>
                </a:tc>
              </a:tr>
              <a:tr h="8210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Species populations</a:t>
                      </a:r>
                      <a:endParaRPr lang="en-US" sz="2000" b="1" i="0" u="none" strike="noStrike" dirty="0">
                        <a:solidFill>
                          <a:srgbClr val="FFC000"/>
                        </a:solidFill>
                        <a:effectLst/>
                        <a:latin typeface="Calibri"/>
                      </a:endParaRPr>
                    </a:p>
                  </a:txBody>
                  <a:tcPr marL="6864" marR="6864" marT="6864" marB="0" anchor="ctr">
                    <a:noFill/>
                  </a:tcPr>
                </a:tc>
              </a:tr>
              <a:tr h="6657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Species traits</a:t>
                      </a:r>
                      <a:endParaRPr lang="en-US" sz="2000" b="1" i="0" u="none" strike="noStrike" dirty="0">
                        <a:solidFill>
                          <a:srgbClr val="FFC000"/>
                        </a:solidFill>
                        <a:effectLst/>
                        <a:latin typeface="Calibri"/>
                      </a:endParaRPr>
                    </a:p>
                  </a:txBody>
                  <a:tcPr marL="6864" marR="6864" marT="6864" marB="0" anchor="ctr">
                    <a:noFill/>
                  </a:tcPr>
                </a:tc>
              </a:tr>
              <a:tr h="4105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>
                          <a:solidFill>
                            <a:srgbClr val="FFC000"/>
                          </a:solidFill>
                          <a:effectLst/>
                        </a:rPr>
                        <a:t>Community composition</a:t>
                      </a:r>
                      <a:endParaRPr lang="en-US" sz="2000" b="1" i="0" u="none" strike="noStrike">
                        <a:solidFill>
                          <a:srgbClr val="FFC000"/>
                        </a:solidFill>
                        <a:effectLst/>
                        <a:latin typeface="Calibri"/>
                      </a:endParaRPr>
                    </a:p>
                  </a:txBody>
                  <a:tcPr marL="6864" marR="6864" marT="6864" marB="0" anchor="ctr">
                    <a:noFill/>
                  </a:tcPr>
                </a:tc>
              </a:tr>
              <a:tr h="8210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>
                          <a:solidFill>
                            <a:srgbClr val="FFC000"/>
                          </a:solidFill>
                          <a:effectLst/>
                        </a:rPr>
                        <a:t>Ecosystem Function</a:t>
                      </a:r>
                      <a:endParaRPr lang="en-US" sz="2000" b="1" i="0" u="none" strike="noStrike">
                        <a:solidFill>
                          <a:srgbClr val="FFC000"/>
                        </a:solidFill>
                        <a:effectLst/>
                        <a:latin typeface="Calibri"/>
                      </a:endParaRPr>
                    </a:p>
                  </a:txBody>
                  <a:tcPr marL="6864" marR="6864" marT="6864" marB="0" anchor="ctr">
                    <a:noFill/>
                  </a:tcPr>
                </a:tc>
              </a:tr>
              <a:tr h="12315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Ecosystem structure</a:t>
                      </a:r>
                      <a:endParaRPr lang="en-US" sz="2000" b="1" i="0" u="none" strike="noStrike" dirty="0">
                        <a:solidFill>
                          <a:srgbClr val="FFC000"/>
                        </a:solidFill>
                        <a:effectLst/>
                        <a:latin typeface="Calibri"/>
                      </a:endParaRPr>
                    </a:p>
                  </a:txBody>
                  <a:tcPr marL="6864" marR="6864" marT="6864" marB="0" anchor="ctr">
                    <a:noFill/>
                  </a:tcPr>
                </a:tc>
              </a:tr>
              <a:tr h="4400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 smtClean="0">
                          <a:solidFill>
                            <a:srgbClr val="FFC000"/>
                          </a:solidFill>
                          <a:effectLst/>
                        </a:rPr>
                        <a:t>Genetic composition</a:t>
                      </a:r>
                      <a:endParaRPr lang="en-US" sz="2000" b="1" i="0" u="none" strike="noStrike" dirty="0">
                        <a:solidFill>
                          <a:srgbClr val="FFC000"/>
                        </a:solidFill>
                        <a:effectLst/>
                        <a:latin typeface="Calibri"/>
                      </a:endParaRPr>
                    </a:p>
                  </a:txBody>
                  <a:tcPr marL="6864" marR="6864" marT="6864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95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ctr"/>
            <a:r>
              <a:rPr lang="en-US" dirty="0">
                <a:solidFill>
                  <a:srgbClr val="FFC000"/>
                </a:solidFill>
              </a:rPr>
              <a:t>EBVs “most-relevant“ to RS</a:t>
            </a:r>
            <a:endParaRPr lang="en-US" dirty="0">
              <a:solidFill>
                <a:srgbClr val="FFC000"/>
              </a:solidFill>
              <a:latin typeface="Calibri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585937"/>
              </p:ext>
            </p:extLst>
          </p:nvPr>
        </p:nvGraphicFramePr>
        <p:xfrm>
          <a:off x="304800" y="993672"/>
          <a:ext cx="8610600" cy="47710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48566"/>
                <a:gridCol w="5262034"/>
              </a:tblGrid>
              <a:tr h="4105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 dirty="0" err="1">
                          <a:solidFill>
                            <a:srgbClr val="FF6600"/>
                          </a:solidFill>
                          <a:effectLst/>
                        </a:rPr>
                        <a:t>EBV</a:t>
                      </a:r>
                      <a:r>
                        <a:rPr lang="en-US" sz="2400" b="1" u="none" strike="noStrike" dirty="0">
                          <a:solidFill>
                            <a:srgbClr val="FF6600"/>
                          </a:solidFill>
                          <a:effectLst/>
                        </a:rPr>
                        <a:t> </a:t>
                      </a:r>
                      <a:r>
                        <a:rPr lang="en-US" sz="2400" b="1" u="none" strike="noStrike" dirty="0" smtClean="0">
                          <a:solidFill>
                            <a:srgbClr val="FF6600"/>
                          </a:solidFill>
                          <a:effectLst/>
                        </a:rPr>
                        <a:t>Class/Theme</a:t>
                      </a:r>
                      <a:endParaRPr lang="en-US" sz="2400" b="1" i="0" u="none" strike="noStrike" dirty="0">
                        <a:solidFill>
                          <a:srgbClr val="FF6600"/>
                        </a:solidFill>
                        <a:effectLst/>
                        <a:latin typeface="Calibri"/>
                      </a:endParaRPr>
                    </a:p>
                  </a:txBody>
                  <a:tcPr marL="6864" marR="6864" marT="68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none" strike="noStrike" dirty="0" smtClean="0">
                          <a:solidFill>
                            <a:srgbClr val="FF6600"/>
                          </a:solidFill>
                          <a:effectLst/>
                        </a:rPr>
                        <a:t>EBVs “most-relevant“</a:t>
                      </a:r>
                      <a:r>
                        <a:rPr lang="en-US" sz="2400" b="1" u="none" strike="noStrike" baseline="0" dirty="0" smtClean="0">
                          <a:solidFill>
                            <a:srgbClr val="FF6600"/>
                          </a:solidFill>
                          <a:effectLst/>
                        </a:rPr>
                        <a:t> to RS</a:t>
                      </a:r>
                      <a:endParaRPr lang="en-US" sz="2400" b="1" i="0" u="none" strike="noStrike" dirty="0" smtClean="0">
                        <a:solidFill>
                          <a:srgbClr val="FF6600"/>
                        </a:solidFill>
                        <a:effectLst/>
                        <a:latin typeface="Calibri"/>
                      </a:endParaRPr>
                    </a:p>
                  </a:txBody>
                  <a:tcPr marL="6864" marR="6864" marT="6864" marB="0" anchor="ctr">
                    <a:noFill/>
                  </a:tcPr>
                </a:tc>
              </a:tr>
              <a:tr h="41053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Species populations</a:t>
                      </a:r>
                      <a:endParaRPr lang="en-US" sz="2000" b="1" i="0" u="none" strike="noStrike" dirty="0">
                        <a:solidFill>
                          <a:srgbClr val="FFC000"/>
                        </a:solidFill>
                        <a:effectLst/>
                        <a:latin typeface="Calibri"/>
                      </a:endParaRPr>
                    </a:p>
                  </a:txBody>
                  <a:tcPr marL="6864" marR="6864" marT="68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Species distribution</a:t>
                      </a:r>
                      <a:endParaRPr lang="en-US" sz="2000" b="1" i="0" u="none" strike="noStrike" dirty="0">
                        <a:solidFill>
                          <a:srgbClr val="FFC000"/>
                        </a:solidFill>
                        <a:effectLst/>
                        <a:latin typeface="Calibri"/>
                      </a:endParaRPr>
                    </a:p>
                  </a:txBody>
                  <a:tcPr marL="6864" marR="6864" marT="6864" marB="0" anchor="ctr">
                    <a:noFill/>
                  </a:tcPr>
                </a:tc>
              </a:tr>
              <a:tr h="4105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Population abundance</a:t>
                      </a:r>
                      <a:endParaRPr lang="en-US" sz="2000" b="1" i="0" u="none" strike="noStrike" dirty="0">
                        <a:solidFill>
                          <a:srgbClr val="FFC000"/>
                        </a:solidFill>
                        <a:effectLst/>
                        <a:latin typeface="Calibri"/>
                      </a:endParaRPr>
                    </a:p>
                  </a:txBody>
                  <a:tcPr marL="6864" marR="6864" marT="6864" marB="0" anchor="ctr">
                    <a:noFill/>
                  </a:tcPr>
                </a:tc>
              </a:tr>
              <a:tr h="6657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Species traits</a:t>
                      </a:r>
                      <a:endParaRPr lang="en-US" sz="2000" b="1" i="0" u="none" strike="noStrike" dirty="0">
                        <a:solidFill>
                          <a:srgbClr val="FFC000"/>
                        </a:solidFill>
                        <a:effectLst/>
                        <a:latin typeface="Calibri"/>
                      </a:endParaRPr>
                    </a:p>
                  </a:txBody>
                  <a:tcPr marL="6864" marR="6864" marT="68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>
                          <a:solidFill>
                            <a:srgbClr val="FFC000"/>
                          </a:solidFill>
                          <a:effectLst/>
                        </a:rPr>
                        <a:t>Phenology</a:t>
                      </a:r>
                      <a:endParaRPr lang="en-US" sz="2000" b="1" i="0" u="none" strike="noStrike">
                        <a:solidFill>
                          <a:srgbClr val="FFC000"/>
                        </a:solidFill>
                        <a:effectLst/>
                        <a:latin typeface="Calibri"/>
                      </a:endParaRPr>
                    </a:p>
                  </a:txBody>
                  <a:tcPr marL="6864" marR="6864" marT="6864" marB="0" anchor="ctr">
                    <a:noFill/>
                  </a:tcPr>
                </a:tc>
              </a:tr>
              <a:tr h="4105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>
                          <a:solidFill>
                            <a:srgbClr val="FFC000"/>
                          </a:solidFill>
                          <a:effectLst/>
                        </a:rPr>
                        <a:t>Community composition</a:t>
                      </a:r>
                      <a:endParaRPr lang="en-US" sz="2000" b="1" i="0" u="none" strike="noStrike">
                        <a:solidFill>
                          <a:srgbClr val="FFC000"/>
                        </a:solidFill>
                        <a:effectLst/>
                        <a:latin typeface="Calibri"/>
                      </a:endParaRPr>
                    </a:p>
                  </a:txBody>
                  <a:tcPr marL="6864" marR="6864" marT="68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>
                          <a:solidFill>
                            <a:srgbClr val="FFC000"/>
                          </a:solidFill>
                          <a:effectLst/>
                        </a:rPr>
                        <a:t>Taxonomic diversity </a:t>
                      </a:r>
                      <a:endParaRPr lang="en-US" sz="2000" b="1" i="0" u="none" strike="noStrike">
                        <a:solidFill>
                          <a:srgbClr val="FFC000"/>
                        </a:solidFill>
                        <a:effectLst/>
                        <a:latin typeface="Calibri"/>
                      </a:endParaRPr>
                    </a:p>
                  </a:txBody>
                  <a:tcPr marL="6864" marR="6864" marT="6864" marB="0" anchor="ctr">
                    <a:noFill/>
                  </a:tcPr>
                </a:tc>
              </a:tr>
              <a:tr h="41053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>
                          <a:solidFill>
                            <a:srgbClr val="FFC000"/>
                          </a:solidFill>
                          <a:effectLst/>
                        </a:rPr>
                        <a:t>Ecosystem Function</a:t>
                      </a:r>
                      <a:endParaRPr lang="en-US" sz="2000" b="1" i="0" u="none" strike="noStrike">
                        <a:solidFill>
                          <a:srgbClr val="FFC000"/>
                        </a:solidFill>
                        <a:effectLst/>
                        <a:latin typeface="Calibri"/>
                      </a:endParaRPr>
                    </a:p>
                  </a:txBody>
                  <a:tcPr marL="6864" marR="6864" marT="68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>
                          <a:solidFill>
                            <a:srgbClr val="FFC000"/>
                          </a:solidFill>
                          <a:effectLst/>
                        </a:rPr>
                        <a:t>Net primary productivity</a:t>
                      </a:r>
                      <a:endParaRPr lang="en-US" sz="2000" b="1" i="0" u="none" strike="noStrike">
                        <a:solidFill>
                          <a:srgbClr val="FFC000"/>
                        </a:solidFill>
                        <a:effectLst/>
                        <a:latin typeface="Calibri"/>
                      </a:endParaRPr>
                    </a:p>
                  </a:txBody>
                  <a:tcPr marL="6864" marR="6864" marT="6864" marB="0" anchor="ctr">
                    <a:noFill/>
                  </a:tcPr>
                </a:tc>
              </a:tr>
              <a:tr h="4105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>
                          <a:solidFill>
                            <a:srgbClr val="FFC000"/>
                          </a:solidFill>
                          <a:effectLst/>
                        </a:rPr>
                        <a:t>Disturbance regime</a:t>
                      </a:r>
                      <a:endParaRPr lang="en-US" sz="2000" b="1" i="0" u="none" strike="noStrike">
                        <a:solidFill>
                          <a:srgbClr val="FFC000"/>
                        </a:solidFill>
                        <a:effectLst/>
                        <a:latin typeface="Calibri"/>
                      </a:endParaRPr>
                    </a:p>
                  </a:txBody>
                  <a:tcPr marL="6864" marR="6864" marT="6864" marB="0" anchor="ctr">
                    <a:noFill/>
                  </a:tcPr>
                </a:tc>
              </a:tr>
              <a:tr h="410533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Ecosystem structure</a:t>
                      </a:r>
                      <a:endParaRPr lang="en-US" sz="2000" b="1" i="0" u="none" strike="noStrike" dirty="0">
                        <a:solidFill>
                          <a:srgbClr val="FFC000"/>
                        </a:solidFill>
                        <a:effectLst/>
                        <a:latin typeface="Calibri"/>
                      </a:endParaRPr>
                    </a:p>
                  </a:txBody>
                  <a:tcPr marL="6864" marR="6864" marT="68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>
                          <a:solidFill>
                            <a:srgbClr val="FFC000"/>
                          </a:solidFill>
                          <a:effectLst/>
                        </a:rPr>
                        <a:t>Habitat structure</a:t>
                      </a:r>
                      <a:endParaRPr lang="en-US" sz="2000" b="1" i="0" u="none" strike="noStrike">
                        <a:solidFill>
                          <a:srgbClr val="FFC000"/>
                        </a:solidFill>
                        <a:effectLst/>
                        <a:latin typeface="Calibri"/>
                      </a:endParaRPr>
                    </a:p>
                  </a:txBody>
                  <a:tcPr marL="6864" marR="6864" marT="6864" marB="0" anchor="ctr">
                    <a:noFill/>
                  </a:tcPr>
                </a:tc>
              </a:tr>
              <a:tr h="4105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>
                          <a:solidFill>
                            <a:srgbClr val="FFC000"/>
                          </a:solidFill>
                          <a:effectLst/>
                        </a:rPr>
                        <a:t>Ecosystem extent and fragmentation</a:t>
                      </a:r>
                      <a:endParaRPr lang="en-US" sz="2000" b="1" i="0" u="none" strike="noStrike">
                        <a:solidFill>
                          <a:srgbClr val="FFC000"/>
                        </a:solidFill>
                        <a:effectLst/>
                        <a:latin typeface="Calibri"/>
                      </a:endParaRPr>
                    </a:p>
                  </a:txBody>
                  <a:tcPr marL="6864" marR="6864" marT="6864" marB="0" anchor="ctr">
                    <a:noFill/>
                  </a:tcPr>
                </a:tc>
              </a:tr>
              <a:tr h="4105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Ecosystem composition by functional type</a:t>
                      </a:r>
                      <a:endParaRPr lang="en-US" sz="2000" b="1" i="0" u="none" strike="noStrike" dirty="0">
                        <a:solidFill>
                          <a:srgbClr val="FFC000"/>
                        </a:solidFill>
                        <a:effectLst/>
                        <a:latin typeface="Calibri"/>
                      </a:endParaRPr>
                    </a:p>
                  </a:txBody>
                  <a:tcPr marL="6864" marR="6864" marT="6864" marB="0" anchor="ctr">
                    <a:noFill/>
                  </a:tcPr>
                </a:tc>
              </a:tr>
              <a:tr h="4105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>
                          <a:solidFill>
                            <a:srgbClr val="FFC000"/>
                          </a:solidFill>
                          <a:effectLst/>
                        </a:rPr>
                        <a:t>Genetic composition</a:t>
                      </a:r>
                      <a:endParaRPr lang="en-US" sz="2000" b="1" i="0" u="none" strike="noStrike">
                        <a:solidFill>
                          <a:srgbClr val="FFC000"/>
                        </a:solidFill>
                        <a:effectLst/>
                        <a:latin typeface="Calibri"/>
                      </a:endParaRPr>
                    </a:p>
                  </a:txBody>
                  <a:tcPr marL="6864" marR="6864" marT="68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Population genetic </a:t>
                      </a:r>
                      <a:r>
                        <a:rPr lang="en-US" sz="2000" b="1" u="none" strike="noStrike" dirty="0" smtClean="0">
                          <a:solidFill>
                            <a:srgbClr val="FFC000"/>
                          </a:solidFill>
                          <a:effectLst/>
                        </a:rPr>
                        <a:t>differentiation (?)</a:t>
                      </a:r>
                      <a:endParaRPr lang="en-US" sz="2000" b="1" i="0" u="none" strike="noStrike" dirty="0">
                        <a:solidFill>
                          <a:srgbClr val="FFC000"/>
                        </a:solidFill>
                        <a:effectLst/>
                        <a:latin typeface="Calibri"/>
                      </a:endParaRPr>
                    </a:p>
                  </a:txBody>
                  <a:tcPr marL="6864" marR="6864" marT="6864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748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362200"/>
            <a:ext cx="7134225" cy="558800"/>
          </a:xfrm>
        </p:spPr>
        <p:txBody>
          <a:bodyPr/>
          <a:lstStyle/>
          <a:p>
            <a:r>
              <a:rPr lang="en-US" dirty="0" smtClean="0"/>
              <a:t>Defining </a:t>
            </a:r>
            <a:r>
              <a:rPr lang="en-US" dirty="0" err="1" smtClean="0"/>
              <a:t>EBVs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352800"/>
            <a:ext cx="3276599" cy="3233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Flow for </a:t>
            </a:r>
            <a:r>
              <a:rPr lang="en-US" dirty="0" err="1" smtClean="0"/>
              <a:t>EBV</a:t>
            </a:r>
            <a:r>
              <a:rPr lang="en-US" dirty="0" smtClean="0"/>
              <a:t> Identification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59700" y="1143000"/>
            <a:ext cx="1184940" cy="367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Users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24407" y="3289614"/>
            <a:ext cx="4899098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Indicators &amp; other products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59700" y="4585014"/>
            <a:ext cx="1122423" cy="367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C000"/>
                </a:solidFill>
              </a:rPr>
              <a:t>EBVs</a:t>
            </a:r>
            <a:endParaRPr lang="en-US" dirty="0" smtClean="0">
              <a:solidFill>
                <a:srgbClr val="FFC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55428" y="5804214"/>
            <a:ext cx="2483372" cy="367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Observations</a:t>
            </a:r>
          </a:p>
        </p:txBody>
      </p:sp>
      <p:cxnSp>
        <p:nvCxnSpPr>
          <p:cNvPr id="9" name="Straight Arrow Connector 8"/>
          <p:cNvCxnSpPr>
            <a:stCxn id="3" idx="2"/>
          </p:cNvCxnSpPr>
          <p:nvPr/>
        </p:nvCxnSpPr>
        <p:spPr bwMode="auto">
          <a:xfrm>
            <a:off x="4352170" y="1510986"/>
            <a:ext cx="10" cy="698814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4343400" y="2501586"/>
            <a:ext cx="2" cy="698814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4334630" y="3644586"/>
            <a:ext cx="2" cy="698814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4325860" y="5016186"/>
            <a:ext cx="2" cy="698814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240863" y="2209800"/>
            <a:ext cx="4222631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User needs (Questions)</a:t>
            </a:r>
          </a:p>
        </p:txBody>
      </p:sp>
    </p:spTree>
    <p:extLst>
      <p:ext uri="{BB962C8B-B14F-4D97-AF65-F5344CB8AC3E}">
        <p14:creationId xmlns:p14="http://schemas.microsoft.com/office/powerpoint/2010/main" val="393730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Flow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59700" y="1143000"/>
            <a:ext cx="1184940" cy="367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Users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24407" y="3289614"/>
            <a:ext cx="4899098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Indicators &amp; other products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59700" y="4585014"/>
            <a:ext cx="1122423" cy="367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C000"/>
                </a:solidFill>
              </a:rPr>
              <a:t>EBVs</a:t>
            </a:r>
            <a:endParaRPr lang="en-US" dirty="0" smtClean="0">
              <a:solidFill>
                <a:srgbClr val="FFC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55428" y="5804214"/>
            <a:ext cx="2483372" cy="367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Observations</a:t>
            </a:r>
          </a:p>
        </p:txBody>
      </p:sp>
      <p:cxnSp>
        <p:nvCxnSpPr>
          <p:cNvPr id="9" name="Straight Arrow Connector 8"/>
          <p:cNvCxnSpPr>
            <a:stCxn id="3" idx="2"/>
          </p:cNvCxnSpPr>
          <p:nvPr/>
        </p:nvCxnSpPr>
        <p:spPr bwMode="auto">
          <a:xfrm>
            <a:off x="4352170" y="1510986"/>
            <a:ext cx="2" cy="698814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4343400" y="2501586"/>
            <a:ext cx="2" cy="698814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4334630" y="3644586"/>
            <a:ext cx="2" cy="698814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4325860" y="5016186"/>
            <a:ext cx="2" cy="698814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370706" y="2209800"/>
            <a:ext cx="3962944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User needs (Answers)</a:t>
            </a:r>
          </a:p>
        </p:txBody>
      </p:sp>
    </p:spTree>
    <p:extLst>
      <p:ext uri="{BB962C8B-B14F-4D97-AF65-F5344CB8AC3E}">
        <p14:creationId xmlns:p14="http://schemas.microsoft.com/office/powerpoint/2010/main" val="134926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EBV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81062"/>
            <a:ext cx="8382000" cy="5367338"/>
          </a:xfrm>
        </p:spPr>
        <p:txBody>
          <a:bodyPr/>
          <a:lstStyle/>
          <a:p>
            <a:r>
              <a:rPr lang="en-US" dirty="0" smtClean="0"/>
              <a:t>Refine</a:t>
            </a:r>
          </a:p>
          <a:p>
            <a:pPr lvl="1"/>
            <a:r>
              <a:rPr lang="en-US" dirty="0"/>
              <a:t>Outreach and buy-in</a:t>
            </a:r>
          </a:p>
          <a:p>
            <a:pPr lvl="1"/>
            <a:r>
              <a:rPr lang="en-US" dirty="0" smtClean="0"/>
              <a:t>Workshops, surveys…</a:t>
            </a:r>
          </a:p>
          <a:p>
            <a:pPr lvl="1"/>
            <a:r>
              <a:rPr lang="en-US" dirty="0" smtClean="0"/>
              <a:t>Complete </a:t>
            </a:r>
            <a:r>
              <a:rPr lang="en-US" dirty="0"/>
              <a:t>list of </a:t>
            </a:r>
            <a:r>
              <a:rPr lang="en-US" dirty="0" err="1"/>
              <a:t>EBVs</a:t>
            </a:r>
            <a:endParaRPr lang="en-US" dirty="0"/>
          </a:p>
          <a:p>
            <a:r>
              <a:rPr lang="en-US" dirty="0"/>
              <a:t>Establish protocol for peer review and </a:t>
            </a:r>
            <a:r>
              <a:rPr lang="en-US" dirty="0" smtClean="0"/>
              <a:t>updates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29400" y="1905000"/>
            <a:ext cx="2451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solidFill>
                  <a:schemeClr val="tx2">
                    <a:lumMod val="50000"/>
                  </a:schemeClr>
                </a:solidFill>
              </a:rPr>
              <a:t>Would this group be interested in filling out a survey</a:t>
            </a:r>
            <a:r>
              <a:rPr lang="en-US" sz="1800" b="0" dirty="0" smtClean="0">
                <a:solidFill>
                  <a:schemeClr val="tx2">
                    <a:lumMod val="50000"/>
                  </a:schemeClr>
                </a:solidFill>
              </a:rPr>
              <a:t>?</a:t>
            </a:r>
            <a:endParaRPr lang="en-US" sz="1800" b="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7937" cy="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23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Essential Biodiversity Variables</a:t>
            </a:r>
          </a:p>
          <a:p>
            <a:r>
              <a:rPr lang="en-US" dirty="0" smtClean="0"/>
              <a:t>Show relevance to Decadal Survey</a:t>
            </a:r>
          </a:p>
          <a:p>
            <a:endParaRPr lang="en-US" dirty="0"/>
          </a:p>
          <a:p>
            <a:r>
              <a:rPr lang="en-US" dirty="0" smtClean="0"/>
              <a:t>Prelude to Steve </a:t>
            </a:r>
            <a:r>
              <a:rPr lang="en-US" dirty="0" err="1" smtClean="0"/>
              <a:t>Volz’s</a:t>
            </a:r>
            <a:r>
              <a:rPr lang="en-US" dirty="0" smtClean="0"/>
              <a:t> talk</a:t>
            </a:r>
          </a:p>
          <a:p>
            <a:r>
              <a:rPr lang="en-US" dirty="0" smtClean="0"/>
              <a:t>Warm-up for breakout sessions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02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1027" descr="NASALogoNoWord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30163"/>
            <a:ext cx="685800" cy="552450"/>
          </a:xfrm>
          <a:prstGeom prst="rect">
            <a:avLst/>
          </a:prstGeom>
          <a:solidFill>
            <a:srgbClr val="000046"/>
          </a:solidFill>
          <a:ln w="9525">
            <a:noFill/>
            <a:miter lim="800000"/>
            <a:headEnd/>
            <a:tailEnd/>
          </a:ln>
        </p:spPr>
      </p:pic>
      <p:sp>
        <p:nvSpPr>
          <p:cNvPr id="3076" name="Rectangle 1028"/>
          <p:cNvSpPr>
            <a:spLocks noChangeArrowheads="1"/>
          </p:cNvSpPr>
          <p:nvPr/>
        </p:nvSpPr>
        <p:spPr bwMode="auto">
          <a:xfrm>
            <a:off x="6934200" y="6087916"/>
            <a:ext cx="2209800" cy="702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lnSpc>
                <a:spcPct val="110000"/>
              </a:lnSpc>
              <a:spcBef>
                <a:spcPct val="0"/>
              </a:spcBef>
              <a:buSzTx/>
            </a:pPr>
            <a:r>
              <a:rPr lang="en-US" sz="900" b="0" dirty="0">
                <a:solidFill>
                  <a:srgbClr val="FFCC00"/>
                </a:solidFill>
              </a:rPr>
              <a:t>Gary </a:t>
            </a:r>
            <a:r>
              <a:rPr lang="en-US" sz="900" b="0" dirty="0" smtClean="0">
                <a:solidFill>
                  <a:srgbClr val="FFCC00"/>
                </a:solidFill>
              </a:rPr>
              <a:t>GELLER</a:t>
            </a:r>
          </a:p>
          <a:p>
            <a:pPr eaLnBrk="0" hangingPunct="0">
              <a:lnSpc>
                <a:spcPct val="110000"/>
              </a:lnSpc>
              <a:spcBef>
                <a:spcPct val="0"/>
              </a:spcBef>
              <a:buSzTx/>
            </a:pPr>
            <a:r>
              <a:rPr lang="en-US" sz="900" b="0" dirty="0" smtClean="0">
                <a:solidFill>
                  <a:srgbClr val="FFCC00"/>
                </a:solidFill>
              </a:rPr>
              <a:t>NASA Ecological Forecasting Program</a:t>
            </a:r>
            <a:endParaRPr lang="en-US" sz="900" b="0" dirty="0">
              <a:solidFill>
                <a:srgbClr val="FFCC00"/>
              </a:solidFill>
            </a:endParaRPr>
          </a:p>
          <a:p>
            <a:pPr eaLnBrk="0" hangingPunct="0">
              <a:lnSpc>
                <a:spcPct val="110000"/>
              </a:lnSpc>
              <a:spcBef>
                <a:spcPct val="0"/>
              </a:spcBef>
              <a:buSzTx/>
            </a:pPr>
            <a:r>
              <a:rPr lang="en-US" sz="900" b="0" dirty="0" smtClean="0">
                <a:solidFill>
                  <a:srgbClr val="FFCC00"/>
                </a:solidFill>
              </a:rPr>
              <a:t>Jet </a:t>
            </a:r>
            <a:r>
              <a:rPr lang="en-US" sz="900" b="0" dirty="0">
                <a:solidFill>
                  <a:srgbClr val="FFCC00"/>
                </a:solidFill>
              </a:rPr>
              <a:t>Propulsion Laboratory</a:t>
            </a:r>
          </a:p>
          <a:p>
            <a:pPr eaLnBrk="0" hangingPunct="0">
              <a:lnSpc>
                <a:spcPct val="110000"/>
              </a:lnSpc>
              <a:spcBef>
                <a:spcPct val="0"/>
              </a:spcBef>
              <a:buSzTx/>
            </a:pPr>
            <a:r>
              <a:rPr lang="en-US" sz="900" b="0" dirty="0">
                <a:solidFill>
                  <a:srgbClr val="FFCC00"/>
                </a:solidFill>
              </a:rPr>
              <a:t>California Institute of Technology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476625" y="5582573"/>
            <a:ext cx="2209800" cy="911929"/>
            <a:chOff x="3476625" y="5582573"/>
            <a:chExt cx="2209800" cy="911929"/>
          </a:xfrm>
        </p:grpSpPr>
        <p:sp>
          <p:nvSpPr>
            <p:cNvPr id="3077" name="Rectangle 1029"/>
            <p:cNvSpPr>
              <a:spLocks noChangeArrowheads="1"/>
            </p:cNvSpPr>
            <p:nvPr/>
          </p:nvSpPr>
          <p:spPr bwMode="auto">
            <a:xfrm>
              <a:off x="3476625" y="5681330"/>
              <a:ext cx="2209800" cy="813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eaLnBrk="0" hangingPunct="0">
                <a:lnSpc>
                  <a:spcPct val="110000"/>
                </a:lnSpc>
                <a:spcBef>
                  <a:spcPct val="0"/>
                </a:spcBef>
                <a:buSzTx/>
              </a:pPr>
              <a:endParaRPr lang="en-US" sz="1200" dirty="0"/>
            </a:p>
            <a:p>
              <a:pPr>
                <a:lnSpc>
                  <a:spcPct val="110000"/>
                </a:lnSpc>
                <a:buSzTx/>
              </a:pPr>
              <a:r>
                <a:rPr lang="en-US" sz="1200" dirty="0" smtClean="0">
                  <a:solidFill>
                    <a:srgbClr val="FFC000"/>
                  </a:solidFill>
                </a:rPr>
                <a:t>NASA Biodiversity Meeting</a:t>
              </a:r>
            </a:p>
            <a:p>
              <a:pPr>
                <a:lnSpc>
                  <a:spcPct val="110000"/>
                </a:lnSpc>
                <a:buSzTx/>
              </a:pPr>
              <a:r>
                <a:rPr lang="en-US" sz="1200" dirty="0" smtClean="0">
                  <a:solidFill>
                    <a:srgbClr val="FFC000"/>
                  </a:solidFill>
                </a:rPr>
                <a:t>Silver Spring, MD</a:t>
              </a:r>
            </a:p>
          </p:txBody>
        </p:sp>
        <p:sp>
          <p:nvSpPr>
            <p:cNvPr id="3078" name="Rectangle 1030"/>
            <p:cNvSpPr>
              <a:spLocks noChangeArrowheads="1"/>
            </p:cNvSpPr>
            <p:nvPr/>
          </p:nvSpPr>
          <p:spPr bwMode="auto">
            <a:xfrm>
              <a:off x="3819525" y="5582573"/>
              <a:ext cx="1524000" cy="369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eaLnBrk="0" hangingPunct="0">
                <a:lnSpc>
                  <a:spcPct val="150000"/>
                </a:lnSpc>
                <a:spcBef>
                  <a:spcPct val="0"/>
                </a:spcBef>
                <a:buSzTx/>
              </a:pPr>
              <a:r>
                <a:rPr lang="en-US" sz="1200" dirty="0" smtClean="0">
                  <a:solidFill>
                    <a:srgbClr val="FFCC00"/>
                  </a:solidFill>
                </a:rPr>
                <a:t>7-9 May 2014</a:t>
              </a:r>
              <a:endParaRPr lang="en-US" sz="1200" dirty="0">
                <a:solidFill>
                  <a:srgbClr val="FFCC00"/>
                </a:solidFill>
              </a:endParaRPr>
            </a:p>
          </p:txBody>
        </p:sp>
      </p:grpSp>
      <p:sp>
        <p:nvSpPr>
          <p:cNvPr id="3079" name="Rectangle 1031"/>
          <p:cNvSpPr>
            <a:spLocks noChangeArrowheads="1"/>
          </p:cNvSpPr>
          <p:nvPr/>
        </p:nvSpPr>
        <p:spPr bwMode="auto">
          <a:xfrm>
            <a:off x="0" y="208092"/>
            <a:ext cx="2971800" cy="249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lnSpc>
                <a:spcPct val="110000"/>
              </a:lnSpc>
              <a:spcBef>
                <a:spcPct val="0"/>
              </a:spcBef>
              <a:buSzTx/>
            </a:pPr>
            <a:r>
              <a:rPr lang="en-US" sz="1000" b="0" dirty="0">
                <a:solidFill>
                  <a:srgbClr val="FFCC00"/>
                </a:solidFill>
              </a:rPr>
              <a:t>National Aeronautics and Space Administration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-10886" y="6627410"/>
            <a:ext cx="4926029" cy="26225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110000"/>
              </a:lnSpc>
              <a:spcBef>
                <a:spcPct val="0"/>
              </a:spcBef>
              <a:buSzTx/>
              <a:buFont typeface="Wingdings" pitchFamily="2" charset="2"/>
              <a:buNone/>
            </a:pPr>
            <a:r>
              <a:rPr lang="en-US" sz="1000" b="0" dirty="0">
                <a:solidFill>
                  <a:srgbClr val="FFCC00"/>
                </a:solidFill>
              </a:rPr>
              <a:t>(c) </a:t>
            </a:r>
            <a:r>
              <a:rPr lang="en-US" sz="1000" b="0" dirty="0" smtClean="0">
                <a:solidFill>
                  <a:srgbClr val="FFCC00"/>
                </a:solidFill>
              </a:rPr>
              <a:t>2014 </a:t>
            </a:r>
            <a:r>
              <a:rPr lang="en-US" sz="1000" b="0" dirty="0">
                <a:solidFill>
                  <a:srgbClr val="FFCC00"/>
                </a:solidFill>
              </a:rPr>
              <a:t>California Institute of Technology. Government sponsorship acknowledged.</a:t>
            </a:r>
          </a:p>
        </p:txBody>
      </p:sp>
      <p:pic>
        <p:nvPicPr>
          <p:cNvPr id="3081" name="Picture 2" descr="http://l.yimg.com/g/images/spaceball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-12700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4" descr="http://l.yimg.com/g/images/spaceball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-12700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6" descr="http://l.yimg.com/g/images/spaceball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-12700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8" descr="http://l.yimg.com/g/images/spaceball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-12700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763000" cy="13716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3600" dirty="0" smtClean="0"/>
              <a:t>Essential Biodiversity Variables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000" dirty="0" smtClean="0"/>
              <a:t>GEO BON EBVs</a:t>
            </a:r>
            <a:endParaRPr lang="en-US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76200" y="5105400"/>
            <a:ext cx="2819400" cy="300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defPPr>
              <a:defRPr lang="en-US"/>
            </a:defPPr>
            <a:lvl1pPr eaLnBrk="0" hangingPunct="0">
              <a:lnSpc>
                <a:spcPct val="150000"/>
              </a:lnSpc>
              <a:spcBef>
                <a:spcPct val="0"/>
              </a:spcBef>
              <a:buSzTx/>
              <a:defRPr sz="1200">
                <a:solidFill>
                  <a:srgbClr val="FFCC00"/>
                </a:solidFill>
              </a:defRPr>
            </a:lvl1pPr>
          </a:lstStyle>
          <a:p>
            <a:r>
              <a:rPr lang="en-US" sz="900" b="0" dirty="0" smtClean="0"/>
              <a:t>Paul Gauguin, 1897; Boston Museum of Fine Arts</a:t>
            </a:r>
            <a:endParaRPr lang="en-US" sz="900" b="0" dirty="0"/>
          </a:p>
        </p:txBody>
      </p:sp>
      <p:pic>
        <p:nvPicPr>
          <p:cNvPr id="20" name="Picture 2" descr="http://www.gauguin.org/images/paintings/where-do-we-come-from-what-are-we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035005"/>
            <a:ext cx="8683625" cy="314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769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1027" descr="NASALogoNoWord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30163"/>
            <a:ext cx="685800" cy="552450"/>
          </a:xfrm>
          <a:prstGeom prst="rect">
            <a:avLst/>
          </a:prstGeom>
          <a:solidFill>
            <a:srgbClr val="000046"/>
          </a:solidFill>
          <a:ln w="9525">
            <a:noFill/>
            <a:miter lim="800000"/>
            <a:headEnd/>
            <a:tailEnd/>
          </a:ln>
        </p:spPr>
      </p:pic>
      <p:sp>
        <p:nvSpPr>
          <p:cNvPr id="3076" name="Rectangle 1028"/>
          <p:cNvSpPr>
            <a:spLocks noChangeArrowheads="1"/>
          </p:cNvSpPr>
          <p:nvPr/>
        </p:nvSpPr>
        <p:spPr bwMode="auto">
          <a:xfrm>
            <a:off x="6934200" y="6087916"/>
            <a:ext cx="2209800" cy="702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lnSpc>
                <a:spcPct val="110000"/>
              </a:lnSpc>
              <a:spcBef>
                <a:spcPct val="0"/>
              </a:spcBef>
              <a:buSzTx/>
            </a:pPr>
            <a:r>
              <a:rPr lang="en-US" sz="900" b="0" dirty="0">
                <a:solidFill>
                  <a:srgbClr val="FFCC00"/>
                </a:solidFill>
              </a:rPr>
              <a:t>Gary </a:t>
            </a:r>
            <a:r>
              <a:rPr lang="en-US" sz="900" b="0" dirty="0" smtClean="0">
                <a:solidFill>
                  <a:srgbClr val="FFCC00"/>
                </a:solidFill>
              </a:rPr>
              <a:t>GELLER</a:t>
            </a:r>
          </a:p>
          <a:p>
            <a:pPr eaLnBrk="0" hangingPunct="0">
              <a:lnSpc>
                <a:spcPct val="110000"/>
              </a:lnSpc>
              <a:spcBef>
                <a:spcPct val="0"/>
              </a:spcBef>
              <a:buSzTx/>
            </a:pPr>
            <a:r>
              <a:rPr lang="en-US" sz="900" b="0" dirty="0" smtClean="0">
                <a:solidFill>
                  <a:srgbClr val="FFCC00"/>
                </a:solidFill>
              </a:rPr>
              <a:t>NASA Ecological Forecasting Program</a:t>
            </a:r>
            <a:endParaRPr lang="en-US" sz="900" b="0" dirty="0">
              <a:solidFill>
                <a:srgbClr val="FFCC00"/>
              </a:solidFill>
            </a:endParaRPr>
          </a:p>
          <a:p>
            <a:pPr eaLnBrk="0" hangingPunct="0">
              <a:lnSpc>
                <a:spcPct val="110000"/>
              </a:lnSpc>
              <a:spcBef>
                <a:spcPct val="0"/>
              </a:spcBef>
              <a:buSzTx/>
            </a:pPr>
            <a:r>
              <a:rPr lang="en-US" sz="900" b="0" dirty="0" smtClean="0">
                <a:solidFill>
                  <a:srgbClr val="FFCC00"/>
                </a:solidFill>
              </a:rPr>
              <a:t>Jet </a:t>
            </a:r>
            <a:r>
              <a:rPr lang="en-US" sz="900" b="0" dirty="0">
                <a:solidFill>
                  <a:srgbClr val="FFCC00"/>
                </a:solidFill>
              </a:rPr>
              <a:t>Propulsion Laboratory</a:t>
            </a:r>
          </a:p>
          <a:p>
            <a:pPr eaLnBrk="0" hangingPunct="0">
              <a:lnSpc>
                <a:spcPct val="110000"/>
              </a:lnSpc>
              <a:spcBef>
                <a:spcPct val="0"/>
              </a:spcBef>
              <a:buSzTx/>
            </a:pPr>
            <a:r>
              <a:rPr lang="en-US" sz="900" b="0" dirty="0">
                <a:solidFill>
                  <a:srgbClr val="FFCC00"/>
                </a:solidFill>
              </a:rPr>
              <a:t>California Institute of Technology</a:t>
            </a:r>
          </a:p>
        </p:txBody>
      </p:sp>
      <p:sp>
        <p:nvSpPr>
          <p:cNvPr id="3079" name="Rectangle 1031"/>
          <p:cNvSpPr>
            <a:spLocks noChangeArrowheads="1"/>
          </p:cNvSpPr>
          <p:nvPr/>
        </p:nvSpPr>
        <p:spPr bwMode="auto">
          <a:xfrm>
            <a:off x="0" y="208092"/>
            <a:ext cx="2971800" cy="249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lnSpc>
                <a:spcPct val="110000"/>
              </a:lnSpc>
              <a:spcBef>
                <a:spcPct val="0"/>
              </a:spcBef>
              <a:buSzTx/>
            </a:pPr>
            <a:r>
              <a:rPr lang="en-US" sz="1000" b="0" dirty="0">
                <a:solidFill>
                  <a:srgbClr val="FFCC00"/>
                </a:solidFill>
              </a:rPr>
              <a:t>National Aeronautics and Space Administration</a:t>
            </a:r>
          </a:p>
        </p:txBody>
      </p:sp>
      <p:pic>
        <p:nvPicPr>
          <p:cNvPr id="3081" name="Picture 2" descr="http://l.yimg.com/g/images/spaceball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-12700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4" descr="http://l.yimg.com/g/images/spaceball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-12700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6" descr="http://l.yimg.com/g/images/spaceball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-12700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8" descr="http://l.yimg.com/g/images/spaceball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-12700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763000" cy="13716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3600" dirty="0"/>
              <a:t>Where Do We Come From? </a:t>
            </a:r>
            <a:r>
              <a:rPr lang="en-US" sz="3600" dirty="0" smtClean="0"/>
              <a:t>  What </a:t>
            </a:r>
            <a:r>
              <a:rPr lang="en-US" sz="3600" dirty="0"/>
              <a:t>Are We? </a:t>
            </a:r>
            <a:r>
              <a:rPr lang="en-US" sz="3600" dirty="0" smtClean="0"/>
              <a:t>  Where </a:t>
            </a:r>
            <a:r>
              <a:rPr lang="en-US" sz="3600" dirty="0"/>
              <a:t>Are We Going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3476625" y="5582573"/>
            <a:ext cx="2209800" cy="911929"/>
            <a:chOff x="3476625" y="5582573"/>
            <a:chExt cx="2209800" cy="911929"/>
          </a:xfrm>
        </p:grpSpPr>
        <p:sp>
          <p:nvSpPr>
            <p:cNvPr id="18" name="Rectangle 1029"/>
            <p:cNvSpPr>
              <a:spLocks noChangeArrowheads="1"/>
            </p:cNvSpPr>
            <p:nvPr/>
          </p:nvSpPr>
          <p:spPr bwMode="auto">
            <a:xfrm>
              <a:off x="3476625" y="5681330"/>
              <a:ext cx="2209800" cy="813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eaLnBrk="0" hangingPunct="0">
                <a:lnSpc>
                  <a:spcPct val="110000"/>
                </a:lnSpc>
                <a:spcBef>
                  <a:spcPct val="0"/>
                </a:spcBef>
                <a:buSzTx/>
              </a:pPr>
              <a:endParaRPr lang="en-US" sz="1200" dirty="0"/>
            </a:p>
            <a:p>
              <a:pPr>
                <a:lnSpc>
                  <a:spcPct val="110000"/>
                </a:lnSpc>
                <a:buSzTx/>
              </a:pPr>
              <a:r>
                <a:rPr lang="en-US" sz="1200" dirty="0" smtClean="0">
                  <a:solidFill>
                    <a:srgbClr val="FFC000"/>
                  </a:solidFill>
                </a:rPr>
                <a:t>NASA Biodiversity Meeting</a:t>
              </a:r>
            </a:p>
            <a:p>
              <a:pPr>
                <a:lnSpc>
                  <a:spcPct val="110000"/>
                </a:lnSpc>
                <a:buSzTx/>
              </a:pPr>
              <a:r>
                <a:rPr lang="en-US" sz="1200" dirty="0" smtClean="0">
                  <a:solidFill>
                    <a:srgbClr val="FFC000"/>
                  </a:solidFill>
                </a:rPr>
                <a:t>Silver Spring, MD</a:t>
              </a:r>
            </a:p>
          </p:txBody>
        </p:sp>
        <p:sp>
          <p:nvSpPr>
            <p:cNvPr id="19" name="Rectangle 1030"/>
            <p:cNvSpPr>
              <a:spLocks noChangeArrowheads="1"/>
            </p:cNvSpPr>
            <p:nvPr/>
          </p:nvSpPr>
          <p:spPr bwMode="auto">
            <a:xfrm>
              <a:off x="3819525" y="5582573"/>
              <a:ext cx="1524000" cy="369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eaLnBrk="0" hangingPunct="0">
                <a:lnSpc>
                  <a:spcPct val="150000"/>
                </a:lnSpc>
                <a:spcBef>
                  <a:spcPct val="0"/>
                </a:spcBef>
                <a:buSzTx/>
              </a:pPr>
              <a:r>
                <a:rPr lang="en-US" sz="1200" dirty="0" smtClean="0">
                  <a:solidFill>
                    <a:srgbClr val="FFCC00"/>
                  </a:solidFill>
                </a:rPr>
                <a:t>7-9 May 2014</a:t>
              </a:r>
              <a:endParaRPr lang="en-US" sz="1200" dirty="0">
                <a:solidFill>
                  <a:srgbClr val="FFCC00"/>
                </a:solidFill>
              </a:endParaRPr>
            </a:p>
          </p:txBody>
        </p:sp>
      </p:grp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-10886" y="6627410"/>
            <a:ext cx="4926029" cy="26225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110000"/>
              </a:lnSpc>
              <a:spcBef>
                <a:spcPct val="0"/>
              </a:spcBef>
              <a:buSzTx/>
              <a:buFont typeface="Wingdings" pitchFamily="2" charset="2"/>
              <a:buNone/>
            </a:pPr>
            <a:r>
              <a:rPr lang="en-US" sz="1000" b="0" dirty="0">
                <a:solidFill>
                  <a:srgbClr val="FFCC00"/>
                </a:solidFill>
              </a:rPr>
              <a:t>(c) </a:t>
            </a:r>
            <a:r>
              <a:rPr lang="en-US" sz="1000" b="0" dirty="0" smtClean="0">
                <a:solidFill>
                  <a:srgbClr val="FFCC00"/>
                </a:solidFill>
              </a:rPr>
              <a:t>2014 </a:t>
            </a:r>
            <a:r>
              <a:rPr lang="en-US" sz="1000" b="0" dirty="0">
                <a:solidFill>
                  <a:srgbClr val="FFCC00"/>
                </a:solidFill>
              </a:rPr>
              <a:t>California Institute of Technology. Government sponsorship acknowledged.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200" y="5105400"/>
            <a:ext cx="2819400" cy="300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defPPr>
              <a:defRPr lang="en-US"/>
            </a:defPPr>
            <a:lvl1pPr eaLnBrk="0" hangingPunct="0">
              <a:lnSpc>
                <a:spcPct val="150000"/>
              </a:lnSpc>
              <a:spcBef>
                <a:spcPct val="0"/>
              </a:spcBef>
              <a:buSzTx/>
              <a:defRPr sz="1200">
                <a:solidFill>
                  <a:srgbClr val="FFCC00"/>
                </a:solidFill>
              </a:defRPr>
            </a:lvl1pPr>
          </a:lstStyle>
          <a:p>
            <a:r>
              <a:rPr lang="en-US" sz="900" b="0" dirty="0" smtClean="0"/>
              <a:t>Paul Gauguin, 1897; Boston Museum of Fine Arts</a:t>
            </a:r>
            <a:endParaRPr lang="en-US" sz="900" b="0" dirty="0"/>
          </a:p>
        </p:txBody>
      </p:sp>
      <p:pic>
        <p:nvPicPr>
          <p:cNvPr id="22" name="Picture 2" descr="http://www.gauguin.org/images/paintings/where-do-we-come-from-what-are-we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035005"/>
            <a:ext cx="8683625" cy="314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272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1027" descr="NASALogoNoWord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30163"/>
            <a:ext cx="685800" cy="552450"/>
          </a:xfrm>
          <a:prstGeom prst="rect">
            <a:avLst/>
          </a:prstGeom>
          <a:solidFill>
            <a:srgbClr val="000046"/>
          </a:solidFill>
          <a:ln w="9525">
            <a:noFill/>
            <a:miter lim="800000"/>
            <a:headEnd/>
            <a:tailEnd/>
          </a:ln>
        </p:spPr>
      </p:pic>
      <p:sp>
        <p:nvSpPr>
          <p:cNvPr id="3076" name="Rectangle 1028"/>
          <p:cNvSpPr>
            <a:spLocks noChangeArrowheads="1"/>
          </p:cNvSpPr>
          <p:nvPr/>
        </p:nvSpPr>
        <p:spPr bwMode="auto">
          <a:xfrm>
            <a:off x="6934200" y="6087916"/>
            <a:ext cx="2209800" cy="702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lnSpc>
                <a:spcPct val="110000"/>
              </a:lnSpc>
              <a:spcBef>
                <a:spcPct val="0"/>
              </a:spcBef>
              <a:buSzTx/>
            </a:pPr>
            <a:r>
              <a:rPr lang="en-US" sz="900" b="0" dirty="0">
                <a:solidFill>
                  <a:srgbClr val="FFCC00"/>
                </a:solidFill>
              </a:rPr>
              <a:t>Gary </a:t>
            </a:r>
            <a:r>
              <a:rPr lang="en-US" sz="900" b="0" dirty="0" smtClean="0">
                <a:solidFill>
                  <a:srgbClr val="FFCC00"/>
                </a:solidFill>
              </a:rPr>
              <a:t>GELLER</a:t>
            </a:r>
          </a:p>
          <a:p>
            <a:pPr eaLnBrk="0" hangingPunct="0">
              <a:lnSpc>
                <a:spcPct val="110000"/>
              </a:lnSpc>
              <a:spcBef>
                <a:spcPct val="0"/>
              </a:spcBef>
              <a:buSzTx/>
            </a:pPr>
            <a:r>
              <a:rPr lang="en-US" sz="900" b="0" dirty="0" smtClean="0">
                <a:solidFill>
                  <a:srgbClr val="FFCC00"/>
                </a:solidFill>
              </a:rPr>
              <a:t>NASA Ecological Forecasting Program</a:t>
            </a:r>
            <a:endParaRPr lang="en-US" sz="900" b="0" dirty="0">
              <a:solidFill>
                <a:srgbClr val="FFCC00"/>
              </a:solidFill>
            </a:endParaRPr>
          </a:p>
          <a:p>
            <a:pPr eaLnBrk="0" hangingPunct="0">
              <a:lnSpc>
                <a:spcPct val="110000"/>
              </a:lnSpc>
              <a:spcBef>
                <a:spcPct val="0"/>
              </a:spcBef>
              <a:buSzTx/>
            </a:pPr>
            <a:r>
              <a:rPr lang="en-US" sz="900" b="0" dirty="0" smtClean="0">
                <a:solidFill>
                  <a:srgbClr val="FFCC00"/>
                </a:solidFill>
              </a:rPr>
              <a:t>Jet </a:t>
            </a:r>
            <a:r>
              <a:rPr lang="en-US" sz="900" b="0" dirty="0">
                <a:solidFill>
                  <a:srgbClr val="FFCC00"/>
                </a:solidFill>
              </a:rPr>
              <a:t>Propulsion Laboratory</a:t>
            </a:r>
          </a:p>
          <a:p>
            <a:pPr eaLnBrk="0" hangingPunct="0">
              <a:lnSpc>
                <a:spcPct val="110000"/>
              </a:lnSpc>
              <a:spcBef>
                <a:spcPct val="0"/>
              </a:spcBef>
              <a:buSzTx/>
            </a:pPr>
            <a:r>
              <a:rPr lang="en-US" sz="900" b="0" dirty="0">
                <a:solidFill>
                  <a:srgbClr val="FFCC00"/>
                </a:solidFill>
              </a:rPr>
              <a:t>California Institute of Technology</a:t>
            </a:r>
          </a:p>
        </p:txBody>
      </p:sp>
      <p:sp>
        <p:nvSpPr>
          <p:cNvPr id="3079" name="Rectangle 1031"/>
          <p:cNvSpPr>
            <a:spLocks noChangeArrowheads="1"/>
          </p:cNvSpPr>
          <p:nvPr/>
        </p:nvSpPr>
        <p:spPr bwMode="auto">
          <a:xfrm>
            <a:off x="0" y="208092"/>
            <a:ext cx="2971800" cy="249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lnSpc>
                <a:spcPct val="110000"/>
              </a:lnSpc>
              <a:spcBef>
                <a:spcPct val="0"/>
              </a:spcBef>
              <a:buSzTx/>
            </a:pPr>
            <a:r>
              <a:rPr lang="en-US" sz="1000" b="0" dirty="0">
                <a:solidFill>
                  <a:srgbClr val="FFCC00"/>
                </a:solidFill>
              </a:rPr>
              <a:t>National Aeronautics and Space Administration</a:t>
            </a:r>
          </a:p>
        </p:txBody>
      </p:sp>
      <p:pic>
        <p:nvPicPr>
          <p:cNvPr id="3081" name="Picture 2" descr="http://l.yimg.com/g/images/spaceball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-12700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4" descr="http://l.yimg.com/g/images/spaceball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-12700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6" descr="http://l.yimg.com/g/images/spaceball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-12700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8" descr="http://l.yimg.com/g/images/spaceball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-12700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763000" cy="13716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3600" dirty="0" smtClean="0"/>
              <a:t>How Is Biodiversity Changing?   Why Is It Changing?  What Are the Impacts?</a:t>
            </a:r>
            <a:endParaRPr lang="en-US" sz="3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3476625" y="5582573"/>
            <a:ext cx="2209800" cy="911929"/>
            <a:chOff x="3476625" y="5582573"/>
            <a:chExt cx="2209800" cy="911929"/>
          </a:xfrm>
        </p:grpSpPr>
        <p:sp>
          <p:nvSpPr>
            <p:cNvPr id="18" name="Rectangle 1029"/>
            <p:cNvSpPr>
              <a:spLocks noChangeArrowheads="1"/>
            </p:cNvSpPr>
            <p:nvPr/>
          </p:nvSpPr>
          <p:spPr bwMode="auto">
            <a:xfrm>
              <a:off x="3476625" y="5681330"/>
              <a:ext cx="2209800" cy="813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eaLnBrk="0" hangingPunct="0">
                <a:lnSpc>
                  <a:spcPct val="110000"/>
                </a:lnSpc>
                <a:spcBef>
                  <a:spcPct val="0"/>
                </a:spcBef>
                <a:buSzTx/>
              </a:pPr>
              <a:endParaRPr lang="en-US" sz="1200" dirty="0"/>
            </a:p>
            <a:p>
              <a:pPr>
                <a:lnSpc>
                  <a:spcPct val="110000"/>
                </a:lnSpc>
                <a:buSzTx/>
              </a:pPr>
              <a:r>
                <a:rPr lang="en-US" sz="1200" dirty="0" smtClean="0">
                  <a:solidFill>
                    <a:srgbClr val="FFC000"/>
                  </a:solidFill>
                </a:rPr>
                <a:t>NASA Biodiversity Meeting</a:t>
              </a:r>
            </a:p>
            <a:p>
              <a:pPr>
                <a:lnSpc>
                  <a:spcPct val="110000"/>
                </a:lnSpc>
                <a:buSzTx/>
              </a:pPr>
              <a:r>
                <a:rPr lang="en-US" sz="1200" dirty="0" smtClean="0">
                  <a:solidFill>
                    <a:srgbClr val="FFC000"/>
                  </a:solidFill>
                </a:rPr>
                <a:t>Silver Spring, MD</a:t>
              </a:r>
            </a:p>
          </p:txBody>
        </p:sp>
        <p:sp>
          <p:nvSpPr>
            <p:cNvPr id="19" name="Rectangle 1030"/>
            <p:cNvSpPr>
              <a:spLocks noChangeArrowheads="1"/>
            </p:cNvSpPr>
            <p:nvPr/>
          </p:nvSpPr>
          <p:spPr bwMode="auto">
            <a:xfrm>
              <a:off x="3819525" y="5582573"/>
              <a:ext cx="1524000" cy="369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eaLnBrk="0" hangingPunct="0">
                <a:lnSpc>
                  <a:spcPct val="150000"/>
                </a:lnSpc>
                <a:spcBef>
                  <a:spcPct val="0"/>
                </a:spcBef>
                <a:buSzTx/>
              </a:pPr>
              <a:r>
                <a:rPr lang="en-US" sz="1200" dirty="0" smtClean="0">
                  <a:solidFill>
                    <a:srgbClr val="FFCC00"/>
                  </a:solidFill>
                </a:rPr>
                <a:t>7-9 May 2014</a:t>
              </a:r>
              <a:endParaRPr lang="en-US" sz="1200" dirty="0">
                <a:solidFill>
                  <a:srgbClr val="FFCC00"/>
                </a:solidFill>
              </a:endParaRPr>
            </a:p>
          </p:txBody>
        </p:sp>
      </p:grp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-10886" y="6627410"/>
            <a:ext cx="4926029" cy="26225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110000"/>
              </a:lnSpc>
              <a:spcBef>
                <a:spcPct val="0"/>
              </a:spcBef>
              <a:buSzTx/>
              <a:buFont typeface="Wingdings" pitchFamily="2" charset="2"/>
              <a:buNone/>
            </a:pPr>
            <a:r>
              <a:rPr lang="en-US" sz="1000" b="0" dirty="0">
                <a:solidFill>
                  <a:srgbClr val="FFCC00"/>
                </a:solidFill>
              </a:rPr>
              <a:t>(c) </a:t>
            </a:r>
            <a:r>
              <a:rPr lang="en-US" sz="1000" b="0" dirty="0" smtClean="0">
                <a:solidFill>
                  <a:srgbClr val="FFCC00"/>
                </a:solidFill>
              </a:rPr>
              <a:t>2014 </a:t>
            </a:r>
            <a:r>
              <a:rPr lang="en-US" sz="1000" b="0" dirty="0">
                <a:solidFill>
                  <a:srgbClr val="FFCC00"/>
                </a:solidFill>
              </a:rPr>
              <a:t>California Institute of Technology. Government sponsorship acknowledged.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200" y="5105400"/>
            <a:ext cx="2819400" cy="300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defPPr>
              <a:defRPr lang="en-US"/>
            </a:defPPr>
            <a:lvl1pPr eaLnBrk="0" hangingPunct="0">
              <a:lnSpc>
                <a:spcPct val="150000"/>
              </a:lnSpc>
              <a:spcBef>
                <a:spcPct val="0"/>
              </a:spcBef>
              <a:buSzTx/>
              <a:defRPr sz="1200">
                <a:solidFill>
                  <a:srgbClr val="FFCC00"/>
                </a:solidFill>
              </a:defRPr>
            </a:lvl1pPr>
          </a:lstStyle>
          <a:p>
            <a:r>
              <a:rPr lang="en-US" sz="900" b="0" dirty="0" smtClean="0"/>
              <a:t>Paul Gauguin, 1897; Boston Museum of Fine Arts</a:t>
            </a:r>
            <a:endParaRPr lang="en-US" sz="900" b="0" dirty="0"/>
          </a:p>
        </p:txBody>
      </p:sp>
      <p:pic>
        <p:nvPicPr>
          <p:cNvPr id="22" name="Picture 2" descr="http://www.gauguin.org/images/paintings/where-do-we-come-from-what-are-we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035005"/>
            <a:ext cx="8683625" cy="314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768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fr-FR" dirty="0" smtClean="0"/>
              <a:t>GEO BON</a:t>
            </a:r>
          </a:p>
        </p:txBody>
      </p:sp>
      <p:sp>
        <p:nvSpPr>
          <p:cNvPr id="16387" name="Espace réservé du contenu 8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3962400"/>
          </a:xfrm>
        </p:spPr>
        <p:txBody>
          <a:bodyPr lIns="91440" tIns="45720" rIns="91440" bIns="45720"/>
          <a:lstStyle/>
          <a:p>
            <a:r>
              <a:rPr lang="en-US" dirty="0" smtClean="0"/>
              <a:t>Coordinates</a:t>
            </a:r>
            <a:endParaRPr lang="en-US" dirty="0"/>
          </a:p>
          <a:p>
            <a:pPr lvl="1"/>
            <a:r>
              <a:rPr lang="en-US" dirty="0"/>
              <a:t>Collection, management, distribution</a:t>
            </a:r>
          </a:p>
          <a:p>
            <a:r>
              <a:rPr lang="en-US" dirty="0" smtClean="0"/>
              <a:t>Facilitates</a:t>
            </a:r>
            <a:endParaRPr lang="en-US" dirty="0"/>
          </a:p>
          <a:p>
            <a:pPr lvl="1"/>
            <a:r>
              <a:rPr lang="en-US" dirty="0"/>
              <a:t>New products and services</a:t>
            </a:r>
          </a:p>
          <a:p>
            <a:r>
              <a:rPr lang="en-US" dirty="0" smtClean="0"/>
              <a:t>Scope</a:t>
            </a:r>
            <a:endParaRPr lang="en-US" dirty="0" smtClean="0"/>
          </a:p>
          <a:p>
            <a:pPr lvl="1"/>
            <a:r>
              <a:rPr lang="en-US" dirty="0" smtClean="0"/>
              <a:t>Ecosystems</a:t>
            </a:r>
            <a:r>
              <a:rPr lang="en-US" dirty="0"/>
              <a:t>, Species, Genes, Ecosystem services</a:t>
            </a:r>
          </a:p>
          <a:p>
            <a:endParaRPr lang="en-US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23114" y="5334000"/>
            <a:ext cx="3211286" cy="1371600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403225" indent="-403225" algn="l" defTabSz="871538" rtl="0" eaLnBrk="1" fontAlgn="base" hangingPunct="1">
              <a:lnSpc>
                <a:spcPct val="105000"/>
              </a:lnSpc>
              <a:spcBef>
                <a:spcPct val="30000"/>
              </a:spcBef>
              <a:spcAft>
                <a:spcPct val="0"/>
              </a:spcAft>
              <a:buFont typeface="Wingdings" pitchFamily="2" charset="2"/>
              <a:buChar char="q"/>
              <a:defRPr sz="2800" b="1">
                <a:solidFill>
                  <a:srgbClr val="FFCC00"/>
                </a:solidFill>
                <a:latin typeface="Arial" charset="0"/>
                <a:ea typeface="+mn-ea"/>
                <a:cs typeface="+mn-cs"/>
              </a:defRPr>
            </a:lvl1pPr>
            <a:lvl2pPr marL="800100" indent="-228600" algn="l" defTabSz="871538" rtl="0" eaLnBrk="1" fontAlgn="base" hangingPunct="1">
              <a:lnSpc>
                <a:spcPct val="105000"/>
              </a:lnSpc>
              <a:spcBef>
                <a:spcPct val="30000"/>
              </a:spcBef>
              <a:spcAft>
                <a:spcPct val="0"/>
              </a:spcAft>
              <a:buSzPct val="110000"/>
              <a:buChar char="•"/>
              <a:defRPr sz="2800" b="1">
                <a:solidFill>
                  <a:srgbClr val="FFCC00"/>
                </a:solidFill>
                <a:latin typeface="Arial" charset="0"/>
              </a:defRPr>
            </a:lvl2pPr>
            <a:lvl3pPr marL="1143000" indent="-228600" algn="l" defTabSz="871538" rtl="0" eaLnBrk="1" fontAlgn="base" hangingPunct="1">
              <a:lnSpc>
                <a:spcPct val="105000"/>
              </a:lnSpc>
              <a:spcBef>
                <a:spcPct val="30000"/>
              </a:spcBef>
              <a:spcAft>
                <a:spcPct val="0"/>
              </a:spcAft>
              <a:buSzPct val="75000"/>
              <a:buChar char="•"/>
              <a:defRPr sz="2800" b="1">
                <a:solidFill>
                  <a:srgbClr val="FFCC00"/>
                </a:solidFill>
                <a:latin typeface="Arial" charset="0"/>
              </a:defRPr>
            </a:lvl3pPr>
            <a:lvl4pPr marL="1598613" indent="-227013" algn="l" defTabSz="871538" rtl="0" eaLnBrk="1" fontAlgn="base" hangingPunct="1">
              <a:lnSpc>
                <a:spcPct val="105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rgbClr val="FFCC00"/>
                </a:solidFill>
                <a:latin typeface="Arial" charset="0"/>
              </a:defRPr>
            </a:lvl4pPr>
            <a:lvl5pPr marL="2058988" indent="-230188" algn="l" defTabSz="871538" rtl="0" eaLnBrk="1" fontAlgn="base" hangingPunct="1">
              <a:lnSpc>
                <a:spcPct val="105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rgbClr val="FFCC00"/>
                </a:solidFill>
                <a:latin typeface="Arial" charset="0"/>
              </a:defRPr>
            </a:lvl5pPr>
            <a:lvl6pPr marL="2516188" indent="-230188" algn="l" defTabSz="871538" rtl="0" eaLnBrk="1" fontAlgn="base" hangingPunct="1">
              <a:lnSpc>
                <a:spcPct val="105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6pPr>
            <a:lvl7pPr marL="2973388" indent="-230188" algn="l" defTabSz="871538" rtl="0" eaLnBrk="1" fontAlgn="base" hangingPunct="1">
              <a:lnSpc>
                <a:spcPct val="105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7pPr>
            <a:lvl8pPr marL="3430588" indent="-230188" algn="l" defTabSz="871538" rtl="0" eaLnBrk="1" fontAlgn="base" hangingPunct="1">
              <a:lnSpc>
                <a:spcPct val="105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8pPr>
            <a:lvl9pPr marL="3887788" indent="-230188" algn="l" defTabSz="871538" rtl="0" eaLnBrk="1" fontAlgn="base" hangingPunct="1">
              <a:lnSpc>
                <a:spcPct val="105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buSzTx/>
              <a:buFont typeface="+mj-lt"/>
              <a:buAutoNum type="arabicPeriod"/>
            </a:pPr>
            <a:r>
              <a:rPr lang="en-US" sz="1800" kern="0" dirty="0" smtClean="0">
                <a:solidFill>
                  <a:srgbClr val="FFC000"/>
                </a:solidFill>
              </a:rPr>
              <a:t>How is biodiversity changing?</a:t>
            </a:r>
          </a:p>
          <a:p>
            <a:pPr marL="514350" indent="-514350">
              <a:buSzTx/>
              <a:buFont typeface="+mj-lt"/>
              <a:buAutoNum type="arabicPeriod"/>
            </a:pPr>
            <a:r>
              <a:rPr lang="en-US" sz="1800" kern="0" dirty="0" smtClean="0">
                <a:solidFill>
                  <a:srgbClr val="FFC000"/>
                </a:solidFill>
              </a:rPr>
              <a:t>Why is it changing?</a:t>
            </a:r>
          </a:p>
          <a:p>
            <a:pPr marL="514350" indent="-514350">
              <a:buSzTx/>
              <a:buFont typeface="+mj-lt"/>
              <a:buAutoNum type="arabicPeriod"/>
            </a:pPr>
            <a:r>
              <a:rPr lang="en-US" sz="1800" kern="0" dirty="0" smtClean="0">
                <a:solidFill>
                  <a:srgbClr val="FFC000"/>
                </a:solidFill>
              </a:rPr>
              <a:t>What are the impacts?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417512"/>
          </a:xfrm>
        </p:spPr>
        <p:txBody>
          <a:bodyPr/>
          <a:lstStyle/>
          <a:p>
            <a:r>
              <a:rPr lang="en-US" dirty="0" smtClean="0"/>
              <a:t>GEO BON Example Products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305800" cy="5062538"/>
          </a:xfrm>
        </p:spPr>
        <p:txBody>
          <a:bodyPr/>
          <a:lstStyle/>
          <a:p>
            <a:r>
              <a:rPr lang="en-US" dirty="0" smtClean="0"/>
              <a:t>Trends in ecosystem services</a:t>
            </a:r>
          </a:p>
          <a:p>
            <a:r>
              <a:rPr lang="en-US" dirty="0" smtClean="0"/>
              <a:t>Trends in species abundance</a:t>
            </a:r>
          </a:p>
          <a:p>
            <a:r>
              <a:rPr lang="en-US" dirty="0" smtClean="0"/>
              <a:t>CC impact on compositional diversity</a:t>
            </a:r>
          </a:p>
          <a:p>
            <a:r>
              <a:rPr lang="en-US" dirty="0" smtClean="0"/>
              <a:t>CC impact on PA representativeness</a:t>
            </a:r>
          </a:p>
          <a:p>
            <a:r>
              <a:rPr lang="en-US" i="1" dirty="0" smtClean="0"/>
              <a:t>Indicators</a:t>
            </a:r>
            <a:r>
              <a:rPr lang="en-US" dirty="0" smtClean="0"/>
              <a:t>…on the state of biodiversity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dirty="0" smtClean="0"/>
              <a:t>What information is needed to create those products?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323114" y="5334000"/>
            <a:ext cx="3211286" cy="1371600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403225" indent="-403225" algn="l" defTabSz="871538" rtl="0" eaLnBrk="1" fontAlgn="base" hangingPunct="1">
              <a:lnSpc>
                <a:spcPct val="105000"/>
              </a:lnSpc>
              <a:spcBef>
                <a:spcPct val="30000"/>
              </a:spcBef>
              <a:spcAft>
                <a:spcPct val="0"/>
              </a:spcAft>
              <a:buFont typeface="Wingdings" pitchFamily="2" charset="2"/>
              <a:buChar char="q"/>
              <a:defRPr sz="2800" b="1">
                <a:solidFill>
                  <a:srgbClr val="FFCC00"/>
                </a:solidFill>
                <a:latin typeface="Arial" charset="0"/>
                <a:ea typeface="+mn-ea"/>
                <a:cs typeface="+mn-cs"/>
              </a:defRPr>
            </a:lvl1pPr>
            <a:lvl2pPr marL="800100" indent="-228600" algn="l" defTabSz="871538" rtl="0" eaLnBrk="1" fontAlgn="base" hangingPunct="1">
              <a:lnSpc>
                <a:spcPct val="105000"/>
              </a:lnSpc>
              <a:spcBef>
                <a:spcPct val="30000"/>
              </a:spcBef>
              <a:spcAft>
                <a:spcPct val="0"/>
              </a:spcAft>
              <a:buSzPct val="110000"/>
              <a:buChar char="•"/>
              <a:defRPr sz="2800" b="1">
                <a:solidFill>
                  <a:srgbClr val="FFCC00"/>
                </a:solidFill>
                <a:latin typeface="Arial" charset="0"/>
              </a:defRPr>
            </a:lvl2pPr>
            <a:lvl3pPr marL="1143000" indent="-228600" algn="l" defTabSz="871538" rtl="0" eaLnBrk="1" fontAlgn="base" hangingPunct="1">
              <a:lnSpc>
                <a:spcPct val="105000"/>
              </a:lnSpc>
              <a:spcBef>
                <a:spcPct val="30000"/>
              </a:spcBef>
              <a:spcAft>
                <a:spcPct val="0"/>
              </a:spcAft>
              <a:buSzPct val="75000"/>
              <a:buChar char="•"/>
              <a:defRPr sz="2800" b="1">
                <a:solidFill>
                  <a:srgbClr val="FFCC00"/>
                </a:solidFill>
                <a:latin typeface="Arial" charset="0"/>
              </a:defRPr>
            </a:lvl3pPr>
            <a:lvl4pPr marL="1598613" indent="-227013" algn="l" defTabSz="871538" rtl="0" eaLnBrk="1" fontAlgn="base" hangingPunct="1">
              <a:lnSpc>
                <a:spcPct val="105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rgbClr val="FFCC00"/>
                </a:solidFill>
                <a:latin typeface="Arial" charset="0"/>
              </a:defRPr>
            </a:lvl4pPr>
            <a:lvl5pPr marL="2058988" indent="-230188" algn="l" defTabSz="871538" rtl="0" eaLnBrk="1" fontAlgn="base" hangingPunct="1">
              <a:lnSpc>
                <a:spcPct val="105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rgbClr val="FFCC00"/>
                </a:solidFill>
                <a:latin typeface="Arial" charset="0"/>
              </a:defRPr>
            </a:lvl5pPr>
            <a:lvl6pPr marL="2516188" indent="-230188" algn="l" defTabSz="871538" rtl="0" eaLnBrk="1" fontAlgn="base" hangingPunct="1">
              <a:lnSpc>
                <a:spcPct val="105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6pPr>
            <a:lvl7pPr marL="2973388" indent="-230188" algn="l" defTabSz="871538" rtl="0" eaLnBrk="1" fontAlgn="base" hangingPunct="1">
              <a:lnSpc>
                <a:spcPct val="105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7pPr>
            <a:lvl8pPr marL="3430588" indent="-230188" algn="l" defTabSz="871538" rtl="0" eaLnBrk="1" fontAlgn="base" hangingPunct="1">
              <a:lnSpc>
                <a:spcPct val="105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8pPr>
            <a:lvl9pPr marL="3887788" indent="-230188" algn="l" defTabSz="871538" rtl="0" eaLnBrk="1" fontAlgn="base" hangingPunct="1">
              <a:lnSpc>
                <a:spcPct val="105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buSzTx/>
              <a:buFont typeface="+mj-lt"/>
              <a:buAutoNum type="arabicPeriod"/>
            </a:pPr>
            <a:r>
              <a:rPr lang="en-US" sz="1800" kern="0" dirty="0" smtClean="0">
                <a:solidFill>
                  <a:srgbClr val="FFC000"/>
                </a:solidFill>
              </a:rPr>
              <a:t>How is biodiversity changing?</a:t>
            </a:r>
          </a:p>
          <a:p>
            <a:pPr marL="514350" indent="-514350">
              <a:buSzTx/>
              <a:buFont typeface="+mj-lt"/>
              <a:buAutoNum type="arabicPeriod"/>
            </a:pPr>
            <a:r>
              <a:rPr lang="en-US" sz="1800" kern="0" dirty="0" smtClean="0">
                <a:solidFill>
                  <a:srgbClr val="FFC000"/>
                </a:solidFill>
              </a:rPr>
              <a:t>Why is it changing?</a:t>
            </a:r>
          </a:p>
          <a:p>
            <a:pPr marL="514350" indent="-514350">
              <a:buSzTx/>
              <a:buFont typeface="+mj-lt"/>
              <a:buAutoNum type="arabicPeriod"/>
            </a:pPr>
            <a:r>
              <a:rPr lang="en-US" sz="1800" kern="0" dirty="0" smtClean="0">
                <a:solidFill>
                  <a:srgbClr val="FFC000"/>
                </a:solidFill>
              </a:rPr>
              <a:t>What are the impacts?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Biodiversity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variables needed </a:t>
            </a:r>
            <a:r>
              <a:rPr lang="en-US" dirty="0" smtClean="0"/>
              <a:t>to</a:t>
            </a:r>
          </a:p>
          <a:p>
            <a:pPr lvl="1"/>
            <a:r>
              <a:rPr lang="en-US" dirty="0" smtClean="0"/>
              <a:t>Create those products</a:t>
            </a:r>
          </a:p>
          <a:p>
            <a:pPr lvl="1"/>
            <a:r>
              <a:rPr lang="en-US" dirty="0" smtClean="0"/>
              <a:t>Answer </a:t>
            </a:r>
            <a:r>
              <a:rPr lang="en-US" dirty="0"/>
              <a:t>those questions</a:t>
            </a:r>
          </a:p>
          <a:p>
            <a:endParaRPr lang="en-US" dirty="0"/>
          </a:p>
          <a:p>
            <a:r>
              <a:rPr lang="en-US" dirty="0" smtClean="0"/>
              <a:t>Primary measurements</a:t>
            </a:r>
          </a:p>
          <a:p>
            <a:r>
              <a:rPr lang="en-US" dirty="0" smtClean="0"/>
              <a:t>Derived variables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23114" y="5334000"/>
            <a:ext cx="3211286" cy="1371600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403225" indent="-403225" algn="l" defTabSz="871538" rtl="0" eaLnBrk="1" fontAlgn="base" hangingPunct="1">
              <a:lnSpc>
                <a:spcPct val="105000"/>
              </a:lnSpc>
              <a:spcBef>
                <a:spcPct val="30000"/>
              </a:spcBef>
              <a:spcAft>
                <a:spcPct val="0"/>
              </a:spcAft>
              <a:buFont typeface="Wingdings" pitchFamily="2" charset="2"/>
              <a:buChar char="q"/>
              <a:defRPr sz="2800" b="1">
                <a:solidFill>
                  <a:srgbClr val="FFCC00"/>
                </a:solidFill>
                <a:latin typeface="Arial" charset="0"/>
                <a:ea typeface="+mn-ea"/>
                <a:cs typeface="+mn-cs"/>
              </a:defRPr>
            </a:lvl1pPr>
            <a:lvl2pPr marL="800100" indent="-228600" algn="l" defTabSz="871538" rtl="0" eaLnBrk="1" fontAlgn="base" hangingPunct="1">
              <a:lnSpc>
                <a:spcPct val="105000"/>
              </a:lnSpc>
              <a:spcBef>
                <a:spcPct val="30000"/>
              </a:spcBef>
              <a:spcAft>
                <a:spcPct val="0"/>
              </a:spcAft>
              <a:buSzPct val="110000"/>
              <a:buChar char="•"/>
              <a:defRPr sz="2800" b="1">
                <a:solidFill>
                  <a:srgbClr val="FFCC00"/>
                </a:solidFill>
                <a:latin typeface="Arial" charset="0"/>
              </a:defRPr>
            </a:lvl2pPr>
            <a:lvl3pPr marL="1143000" indent="-228600" algn="l" defTabSz="871538" rtl="0" eaLnBrk="1" fontAlgn="base" hangingPunct="1">
              <a:lnSpc>
                <a:spcPct val="105000"/>
              </a:lnSpc>
              <a:spcBef>
                <a:spcPct val="30000"/>
              </a:spcBef>
              <a:spcAft>
                <a:spcPct val="0"/>
              </a:spcAft>
              <a:buSzPct val="75000"/>
              <a:buChar char="•"/>
              <a:defRPr sz="2800" b="1">
                <a:solidFill>
                  <a:srgbClr val="FFCC00"/>
                </a:solidFill>
                <a:latin typeface="Arial" charset="0"/>
              </a:defRPr>
            </a:lvl3pPr>
            <a:lvl4pPr marL="1598613" indent="-227013" algn="l" defTabSz="871538" rtl="0" eaLnBrk="1" fontAlgn="base" hangingPunct="1">
              <a:lnSpc>
                <a:spcPct val="105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rgbClr val="FFCC00"/>
                </a:solidFill>
                <a:latin typeface="Arial" charset="0"/>
              </a:defRPr>
            </a:lvl4pPr>
            <a:lvl5pPr marL="2058988" indent="-230188" algn="l" defTabSz="871538" rtl="0" eaLnBrk="1" fontAlgn="base" hangingPunct="1">
              <a:lnSpc>
                <a:spcPct val="105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rgbClr val="FFCC00"/>
                </a:solidFill>
                <a:latin typeface="Arial" charset="0"/>
              </a:defRPr>
            </a:lvl5pPr>
            <a:lvl6pPr marL="2516188" indent="-230188" algn="l" defTabSz="871538" rtl="0" eaLnBrk="1" fontAlgn="base" hangingPunct="1">
              <a:lnSpc>
                <a:spcPct val="105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6pPr>
            <a:lvl7pPr marL="2973388" indent="-230188" algn="l" defTabSz="871538" rtl="0" eaLnBrk="1" fontAlgn="base" hangingPunct="1">
              <a:lnSpc>
                <a:spcPct val="105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7pPr>
            <a:lvl8pPr marL="3430588" indent="-230188" algn="l" defTabSz="871538" rtl="0" eaLnBrk="1" fontAlgn="base" hangingPunct="1">
              <a:lnSpc>
                <a:spcPct val="105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8pPr>
            <a:lvl9pPr marL="3887788" indent="-230188" algn="l" defTabSz="871538" rtl="0" eaLnBrk="1" fontAlgn="base" hangingPunct="1">
              <a:lnSpc>
                <a:spcPct val="105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buSzTx/>
              <a:buFont typeface="+mj-lt"/>
              <a:buAutoNum type="arabicPeriod"/>
            </a:pPr>
            <a:r>
              <a:rPr lang="en-US" sz="1800" kern="0" dirty="0" smtClean="0">
                <a:solidFill>
                  <a:srgbClr val="FFC000"/>
                </a:solidFill>
              </a:rPr>
              <a:t>How is biodiversity changing?</a:t>
            </a:r>
          </a:p>
          <a:p>
            <a:pPr marL="514350" indent="-514350">
              <a:buSzTx/>
              <a:buFont typeface="+mj-lt"/>
              <a:buAutoNum type="arabicPeriod"/>
            </a:pPr>
            <a:r>
              <a:rPr lang="en-US" sz="1800" kern="0" dirty="0" smtClean="0">
                <a:solidFill>
                  <a:srgbClr val="FFC000"/>
                </a:solidFill>
              </a:rPr>
              <a:t>Why is it changing?</a:t>
            </a:r>
          </a:p>
          <a:p>
            <a:pPr marL="514350" indent="-514350">
              <a:buSzTx/>
              <a:buFont typeface="+mj-lt"/>
              <a:buAutoNum type="arabicPeriod"/>
            </a:pPr>
            <a:r>
              <a:rPr lang="en-US" sz="1800" kern="0" dirty="0" smtClean="0">
                <a:solidFill>
                  <a:srgbClr val="FFC000"/>
                </a:solidFill>
              </a:rPr>
              <a:t>What are the impacts?</a:t>
            </a:r>
          </a:p>
        </p:txBody>
      </p:sp>
    </p:spTree>
    <p:extLst>
      <p:ext uri="{BB962C8B-B14F-4D97-AF65-F5344CB8AC3E}">
        <p14:creationId xmlns:p14="http://schemas.microsoft.com/office/powerpoint/2010/main" val="107357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</a:t>
            </a:r>
            <a:r>
              <a:rPr lang="en-US" dirty="0" err="1" smtClean="0"/>
              <a:t>EBVs</a:t>
            </a:r>
            <a:r>
              <a:rPr lang="en-US" dirty="0" smtClean="0"/>
              <a:t> Essential?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inputs to </a:t>
            </a:r>
            <a:r>
              <a:rPr lang="en-US" dirty="0" smtClean="0"/>
              <a:t>products</a:t>
            </a:r>
          </a:p>
          <a:p>
            <a:endParaRPr lang="en-US" dirty="0"/>
          </a:p>
          <a:p>
            <a:r>
              <a:rPr lang="en-US" dirty="0" smtClean="0"/>
              <a:t>Provide guidance to </a:t>
            </a:r>
            <a:r>
              <a:rPr lang="en-US" dirty="0"/>
              <a:t>O</a:t>
            </a:r>
            <a:r>
              <a:rPr lang="en-US" dirty="0" smtClean="0"/>
              <a:t>bservation </a:t>
            </a:r>
            <a:r>
              <a:rPr lang="en-US" dirty="0"/>
              <a:t>S</a:t>
            </a:r>
            <a:r>
              <a:rPr lang="en-US" dirty="0" smtClean="0"/>
              <a:t>ystem</a:t>
            </a:r>
          </a:p>
          <a:p>
            <a:pPr lvl="1"/>
            <a:r>
              <a:rPr lang="en-US" dirty="0" smtClean="0"/>
              <a:t>What to observe…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323114" y="5334000"/>
            <a:ext cx="3211286" cy="1371600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403225" indent="-403225" algn="l" defTabSz="871538" rtl="0" eaLnBrk="1" fontAlgn="base" hangingPunct="1">
              <a:lnSpc>
                <a:spcPct val="105000"/>
              </a:lnSpc>
              <a:spcBef>
                <a:spcPct val="30000"/>
              </a:spcBef>
              <a:spcAft>
                <a:spcPct val="0"/>
              </a:spcAft>
              <a:buFont typeface="Wingdings" pitchFamily="2" charset="2"/>
              <a:buChar char="q"/>
              <a:defRPr sz="2800" b="1">
                <a:solidFill>
                  <a:srgbClr val="FFCC00"/>
                </a:solidFill>
                <a:latin typeface="Arial" charset="0"/>
                <a:ea typeface="+mn-ea"/>
                <a:cs typeface="+mn-cs"/>
              </a:defRPr>
            </a:lvl1pPr>
            <a:lvl2pPr marL="800100" indent="-228600" algn="l" defTabSz="871538" rtl="0" eaLnBrk="1" fontAlgn="base" hangingPunct="1">
              <a:lnSpc>
                <a:spcPct val="105000"/>
              </a:lnSpc>
              <a:spcBef>
                <a:spcPct val="30000"/>
              </a:spcBef>
              <a:spcAft>
                <a:spcPct val="0"/>
              </a:spcAft>
              <a:buSzPct val="110000"/>
              <a:buChar char="•"/>
              <a:defRPr sz="2800" b="1">
                <a:solidFill>
                  <a:srgbClr val="FFCC00"/>
                </a:solidFill>
                <a:latin typeface="Arial" charset="0"/>
              </a:defRPr>
            </a:lvl2pPr>
            <a:lvl3pPr marL="1143000" indent="-228600" algn="l" defTabSz="871538" rtl="0" eaLnBrk="1" fontAlgn="base" hangingPunct="1">
              <a:lnSpc>
                <a:spcPct val="105000"/>
              </a:lnSpc>
              <a:spcBef>
                <a:spcPct val="30000"/>
              </a:spcBef>
              <a:spcAft>
                <a:spcPct val="0"/>
              </a:spcAft>
              <a:buSzPct val="75000"/>
              <a:buChar char="•"/>
              <a:defRPr sz="2800" b="1">
                <a:solidFill>
                  <a:srgbClr val="FFCC00"/>
                </a:solidFill>
                <a:latin typeface="Arial" charset="0"/>
              </a:defRPr>
            </a:lvl3pPr>
            <a:lvl4pPr marL="1598613" indent="-227013" algn="l" defTabSz="871538" rtl="0" eaLnBrk="1" fontAlgn="base" hangingPunct="1">
              <a:lnSpc>
                <a:spcPct val="105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rgbClr val="FFCC00"/>
                </a:solidFill>
                <a:latin typeface="Arial" charset="0"/>
              </a:defRPr>
            </a:lvl4pPr>
            <a:lvl5pPr marL="2058988" indent="-230188" algn="l" defTabSz="871538" rtl="0" eaLnBrk="1" fontAlgn="base" hangingPunct="1">
              <a:lnSpc>
                <a:spcPct val="105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rgbClr val="FFCC00"/>
                </a:solidFill>
                <a:latin typeface="Arial" charset="0"/>
              </a:defRPr>
            </a:lvl5pPr>
            <a:lvl6pPr marL="2516188" indent="-230188" algn="l" defTabSz="871538" rtl="0" eaLnBrk="1" fontAlgn="base" hangingPunct="1">
              <a:lnSpc>
                <a:spcPct val="105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6pPr>
            <a:lvl7pPr marL="2973388" indent="-230188" algn="l" defTabSz="871538" rtl="0" eaLnBrk="1" fontAlgn="base" hangingPunct="1">
              <a:lnSpc>
                <a:spcPct val="105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7pPr>
            <a:lvl8pPr marL="3430588" indent="-230188" algn="l" defTabSz="871538" rtl="0" eaLnBrk="1" fontAlgn="base" hangingPunct="1">
              <a:lnSpc>
                <a:spcPct val="105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8pPr>
            <a:lvl9pPr marL="3887788" indent="-230188" algn="l" defTabSz="871538" rtl="0" eaLnBrk="1" fontAlgn="base" hangingPunct="1">
              <a:lnSpc>
                <a:spcPct val="105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buSzTx/>
              <a:buFont typeface="+mj-lt"/>
              <a:buAutoNum type="arabicPeriod"/>
            </a:pPr>
            <a:r>
              <a:rPr lang="en-US" sz="1800" kern="0" dirty="0" smtClean="0">
                <a:solidFill>
                  <a:srgbClr val="FFC000"/>
                </a:solidFill>
              </a:rPr>
              <a:t>How is biodiversity changing?</a:t>
            </a:r>
          </a:p>
          <a:p>
            <a:pPr marL="514350" indent="-514350">
              <a:buSzTx/>
              <a:buFont typeface="+mj-lt"/>
              <a:buAutoNum type="arabicPeriod"/>
            </a:pPr>
            <a:r>
              <a:rPr lang="en-US" sz="1800" kern="0" dirty="0" smtClean="0">
                <a:solidFill>
                  <a:srgbClr val="FFC000"/>
                </a:solidFill>
              </a:rPr>
              <a:t>Why is it changing?</a:t>
            </a:r>
          </a:p>
          <a:p>
            <a:pPr marL="514350" indent="-514350">
              <a:buSzTx/>
              <a:buFont typeface="+mj-lt"/>
              <a:buAutoNum type="arabicPeriod"/>
            </a:pPr>
            <a:r>
              <a:rPr lang="en-US" sz="1800" kern="0" dirty="0" smtClean="0">
                <a:solidFill>
                  <a:srgbClr val="FFC000"/>
                </a:solidFill>
              </a:rPr>
              <a:t>What are the impacts?</a:t>
            </a:r>
          </a:p>
        </p:txBody>
      </p:sp>
    </p:spTree>
    <p:extLst>
      <p:ext uri="{BB962C8B-B14F-4D97-AF65-F5344CB8AC3E}">
        <p14:creationId xmlns:p14="http://schemas.microsoft.com/office/powerpoint/2010/main" val="217926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MP Tokyo--SchedulerTuning--12Mar01">
  <a:themeElements>
    <a:clrScheme name="">
      <a:dk1>
        <a:srgbClr val="FFFF00"/>
      </a:dk1>
      <a:lt1>
        <a:srgbClr val="FFFFFF"/>
      </a:lt1>
      <a:dk2>
        <a:srgbClr val="FFFF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DADA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3_OMP Tokyo--SchedulerTuning--12Mar0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C000"/>
        </a:solidFill>
        <a:ln w="571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60000"/>
          </a:lnSpc>
          <a:spcBef>
            <a:spcPct val="30000"/>
          </a:spcBef>
          <a:spcAft>
            <a:spcPct val="0"/>
          </a:spcAft>
          <a:buClrTx/>
          <a:buSzPct val="110000"/>
          <a:buFontTx/>
          <a:buNone/>
          <a:tabLst/>
          <a:defRPr kumimoji="0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38100" cap="flat" cmpd="sng" algn="ctr">
          <a:solidFill>
            <a:srgbClr val="FFC000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FFC000"/>
            </a:solidFill>
          </a:defRPr>
        </a:defPPr>
      </a:lstStyle>
    </a:txDef>
  </a:objectDefaults>
  <a:extraClrSchemeLst>
    <a:extraClrScheme>
      <a:clrScheme name="OMP Tokyo--SchedulerTuning--12Mar0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MP Tokyo--SchedulerTuning--12Mar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MP Tokyo--SchedulerTuning--12Mar0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MP Tokyo--SchedulerTuning--12Mar0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MP Tokyo--SchedulerTuning--12Mar0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MP Tokyo--SchedulerTuning--12Mar0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MP Tokyo--SchedulerTuning--12Mar0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2011-09-22-BiodiversityCarbonREDD+ GELLER</Template>
  <TotalTime>22896</TotalTime>
  <Words>742</Words>
  <Application>Microsoft Office PowerPoint</Application>
  <PresentationFormat>On-screen Show (4:3)</PresentationFormat>
  <Paragraphs>175</Paragraphs>
  <Slides>17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3_OMP Tokyo--SchedulerTuning--12Mar01</vt:lpstr>
      <vt:lpstr>Essential Biodiversity Variables GEO BON EBVs</vt:lpstr>
      <vt:lpstr>Overview</vt:lpstr>
      <vt:lpstr>Essential Biodiversity Variables GEO BON EBVs</vt:lpstr>
      <vt:lpstr>Where Do We Come From?   What Are We?   Where Are We Going?</vt:lpstr>
      <vt:lpstr>How Is Biodiversity Changing?   Why Is It Changing?  What Are the Impacts?</vt:lpstr>
      <vt:lpstr>GEO BON</vt:lpstr>
      <vt:lpstr>GEO BON Example Products</vt:lpstr>
      <vt:lpstr>Essential Biodiversity Variables</vt:lpstr>
      <vt:lpstr>Why are EBVs Essential?</vt:lpstr>
      <vt:lpstr>Connection to Decadal Survey</vt:lpstr>
      <vt:lpstr>EBV Classes/Themes</vt:lpstr>
      <vt:lpstr>EBVs “most-relevant“ to RS</vt:lpstr>
      <vt:lpstr>Defining EBVs</vt:lpstr>
      <vt:lpstr>Process Flow for EBV Identification</vt:lpstr>
      <vt:lpstr>Data Flow</vt:lpstr>
      <vt:lpstr>EBV Next Steps</vt:lpstr>
      <vt:lpstr>Thank you</vt:lpstr>
    </vt:vector>
  </TitlesOfParts>
  <Company>OAO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Geller</dc:creator>
  <cp:lastModifiedBy>Gary Geller</cp:lastModifiedBy>
  <cp:revision>3480</cp:revision>
  <dcterms:created xsi:type="dcterms:W3CDTF">2001-03-29T21:54:42Z</dcterms:created>
  <dcterms:modified xsi:type="dcterms:W3CDTF">2014-05-08T12:18:17Z</dcterms:modified>
</cp:coreProperties>
</file>